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ink/inkAction1.xml" ContentType="application/vnd.ms-office.inkAction+xml"/>
  <Override PartName="/ppt/tags/tag4.xml" ContentType="application/vnd.openxmlformats-officedocument.presentationml.tags+xml"/>
  <Override PartName="/ppt/ink/inkAction2.xml" ContentType="application/vnd.ms-office.inkAction+xml"/>
  <Override PartName="/ppt/tags/tag5.xml" ContentType="application/vnd.openxmlformats-officedocument.presentationml.tags+xml"/>
  <Override PartName="/ppt/ink/inkAction3.xml" ContentType="application/vnd.ms-office.inkAction+xml"/>
  <Override PartName="/ppt/tags/tag6.xml" ContentType="application/vnd.openxmlformats-officedocument.presentationml.tags+xml"/>
  <Override PartName="/ppt/notesSlides/notesSlide5.xml" ContentType="application/vnd.openxmlformats-officedocument.presentationml.notesSlide+xml"/>
  <Override PartName="/ppt/ink/inkAction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
  </p:notesMasterIdLst>
  <p:handoutMasterIdLst>
    <p:handoutMasterId r:id="rId19"/>
  </p:handoutMasterIdLst>
  <p:sldIdLst>
    <p:sldId id="256" r:id="rId2"/>
    <p:sldId id="452" r:id="rId3"/>
    <p:sldId id="569" r:id="rId4"/>
    <p:sldId id="454" r:id="rId5"/>
    <p:sldId id="388" r:id="rId6"/>
    <p:sldId id="389" r:id="rId7"/>
    <p:sldId id="571" r:id="rId8"/>
    <p:sldId id="466" r:id="rId9"/>
    <p:sldId id="552" r:id="rId10"/>
    <p:sldId id="391" r:id="rId11"/>
    <p:sldId id="572" r:id="rId12"/>
    <p:sldId id="554" r:id="rId13"/>
    <p:sldId id="555" r:id="rId14"/>
    <p:sldId id="486" r:id="rId15"/>
    <p:sldId id="467" r:id="rId16"/>
    <p:sldId id="468" r:id="rId17"/>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5"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D13B"/>
    <a:srgbClr val="00206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0418" autoAdjust="0"/>
  </p:normalViewPr>
  <p:slideViewPr>
    <p:cSldViewPr>
      <p:cViewPr varScale="1">
        <p:scale>
          <a:sx n="56" d="100"/>
          <a:sy n="56" d="100"/>
        </p:scale>
        <p:origin x="1698" y="48"/>
      </p:cViewPr>
      <p:guideLst>
        <p:guide orient="horz" pos="2160"/>
        <p:guide pos="2880"/>
      </p:guideLst>
    </p:cSldViewPr>
  </p:slideViewPr>
  <p:outlineViewPr>
    <p:cViewPr>
      <p:scale>
        <a:sx n="33" d="100"/>
        <a:sy n="33" d="100"/>
      </p:scale>
      <p:origin x="0" y="-22416"/>
    </p:cViewPr>
  </p:outlineViewPr>
  <p:notesTextViewPr>
    <p:cViewPr>
      <p:scale>
        <a:sx n="100" d="100"/>
        <a:sy n="100" d="100"/>
      </p:scale>
      <p:origin x="0" y="0"/>
    </p:cViewPr>
  </p:notesTextViewPr>
  <p:notesViewPr>
    <p:cSldViewPr>
      <p:cViewPr varScale="1">
        <p:scale>
          <a:sx n="88" d="100"/>
          <a:sy n="88" d="100"/>
        </p:scale>
        <p:origin x="1003" y="62"/>
      </p:cViewPr>
      <p:guideLst>
        <p:guide orient="horz" pos="2305"/>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2" y="6948703"/>
            <a:ext cx="4160806" cy="365363"/>
          </a:xfrm>
          <a:prstGeom prst="rect">
            <a:avLst/>
          </a:prstGeom>
        </p:spPr>
        <p:txBody>
          <a:bodyPr vert="horz" lIns="91431" tIns="45716" rIns="91431" bIns="45716" rtlCol="0" anchor="b"/>
          <a:lstStyle>
            <a:lvl1pPr algn="l">
              <a:defRPr sz="1200"/>
            </a:lvl1pPr>
          </a:lstStyle>
          <a:p>
            <a:endParaRPr lang="en-CA"/>
          </a:p>
        </p:txBody>
      </p:sp>
      <p:sp>
        <p:nvSpPr>
          <p:cNvPr id="5" name="Slide Number Placeholder 4"/>
          <p:cNvSpPr>
            <a:spLocks noGrp="1"/>
          </p:cNvSpPr>
          <p:nvPr>
            <p:ph type="sldNum" sz="quarter" idx="3"/>
          </p:nvPr>
        </p:nvSpPr>
        <p:spPr>
          <a:xfrm>
            <a:off x="5438248" y="6948703"/>
            <a:ext cx="4160806" cy="365363"/>
          </a:xfrm>
          <a:prstGeom prst="rect">
            <a:avLst/>
          </a:prstGeom>
        </p:spPr>
        <p:txBody>
          <a:bodyPr vert="horz" lIns="91431" tIns="45716" rIns="91431" bIns="45716" rtlCol="0" anchor="b"/>
          <a:lstStyle>
            <a:lvl1pPr algn="r">
              <a:defRPr sz="1200"/>
            </a:lvl1pPr>
          </a:lstStyle>
          <a:p>
            <a:fld id="{A93A9309-7565-42BA-8AFE-A0DC43BBC6EE}" type="slidenum">
              <a:rPr lang="en-CA" smtClean="0"/>
              <a:pPr/>
              <a:t>‹#›</a:t>
            </a:fld>
            <a:endParaRPr lang="en-CA"/>
          </a:p>
        </p:txBody>
      </p:sp>
    </p:spTree>
    <p:extLst>
      <p:ext uri="{BB962C8B-B14F-4D97-AF65-F5344CB8AC3E}">
        <p14:creationId xmlns:p14="http://schemas.microsoft.com/office/powerpoint/2010/main" val="782767524"/>
      </p:ext>
    </p:extLst>
  </p:cSld>
  <p:clrMap bg1="lt1" tx1="dk1" bg2="lt2" tx2="dk2" accent1="accent1" accent2="accent2" accent3="accent3" accent4="accent4" accent5="accent5" accent6="accent6" hlink="hlink" folHlink="folHlink"/>
  <p:hf hdr="0" ftr="0" dt="0"/>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52" units="cm"/>
          <inkml:channel name="Y" type="integer" max="768" units="cm"/>
          <inkml:channel name="T" type="integer" max="2.14748E9" units="dev"/>
        </inkml:traceFormat>
        <inkml:channelProperties>
          <inkml:channelProperty channel="X" name="resolution" value="53.29032" units="1/cm"/>
          <inkml:channelProperty channel="Y" name="resolution" value="54.85714" units="1/cm"/>
          <inkml:channelProperty channel="T" name="resolution" value="1" units="1/dev"/>
        </inkml:channelProperties>
      </inkml:inkSource>
      <inkml:timestamp xml:id="ts0" timeString="2020-03-16T15:02:20.816"/>
    </inkml:context>
    <inkml:brush xml:id="br0">
      <inkml:brushProperty name="width" value="0.05292" units="cm"/>
      <inkml:brushProperty name="height" value="0.05292" units="cm"/>
      <inkml:brushProperty name="color" value="#FF0000"/>
    </inkml:brush>
  </inkml:definitions>
  <iact:action type="add" startTime="23318">
    <iact:property name="dataType"/>
    <iact:actionData xml:id="d0">
      <inkml:trace xmlns:inkml="http://www.w3.org/2003/InkML" xml:id="stk0" contextRef="#ctx0" brushRef="#br0">7764 7962 0,'25'0'221,"0"0"-200,0 0-7,-1 0 3,1 0 3,0 0-9,0 0 9,0 0-6,-1 0-10,1 0 14,0 0 4,0 0-1,0 0-17,-1 0 15,1 0 1,0 0-10,0 0 12,0 0-13,0 0-1,-1 0 2,1 0-3,0 0 9,0 0-9,0 0 0,-1 0 4,1 0 6,0 0-13,0 0 6,0 0-3,-1 0 10,1 0-10,0 0 1,0 0 9,0 0-10,-1 0 2,1 0-2,0 0 20,0 0-26,0 0 7,-1 0 5,1 0-5,0 0 0,0 0 7,0 0-5,-1 0-1,1 0 4,0 0-12,0 0 6,0 0 3,-1 0-3,1 0 2,0 0-2,0 0 1,0 0 2,-1 0 0,1 0-5,0 0 4,25 0 8,-1 0-10,-24 0 3,0 0-6,0 0 3,0 0 2,-1 0 1,26 0-4,-25 0 2,0 0-1,-1 0 3,1 0-3,25 0 5,-1 0 2,-24 0-6,0 0 1,0 0 0,0 0-5,-1 0 8,1 0-7,0 0 14,0 0-7,0 0-8,-1 0 10,1 0-1,0 0-11,0 0 15,0 0-17,-1 0 8,1 0 2,0 0 2,0 0 0,0 0-8,-1 0 4,1 0 0,0 0 5,0 0 2,0 0-11,-1 0 8,1-25 4,0 25-4,0 0-7,0 0 7,0 0 5,-1 0-6,1 0 9,0 0-7,0 0-9,0 0 20,-1 0-3,1 0 15</inkml:trace>
    </iact:actionData>
  </iact:action>
  <iact:action type="add" startTime="55907">
    <iact:property name="dataType"/>
    <iact:actionData xml:id="d1">
      <inkml:trace xmlns:inkml="http://www.w3.org/2003/InkML" xml:id="stk1" contextRef="#ctx0" brushRef="#br0">7963 8706 0,'24'0'242,"1"0"-235,0 0 1,0 0-1,0 0 0,-1 0 2,1 0-1,0 0-1,0 0 1,25 0 1,-26 0-1,1 0-3,0 0 5,0 0-1,24 0-1,-24 0-3,0 0 5,0 0-2,0 0 1,-1 0 8,1 0-13,0-24 23,0 24-20,0 0 1,-1 0 16,1 0-22,0 0 12,0 0-2,0 0-7,-1 0 9,1 0-4,0 0 1,0 0-7,0 0 9,-1 0-6,1 0-1,0 0-1,0 0 9,0 0 0,-1 0-10,1 0 4,0 0 3,0 0 3,0 0-5,-1 0-1,1 0-1,0 0 17,0 0-22,0 0 4,-1 0 13,1 0-10,0 0 5,0 0-8,0 0 14,0 0-3,-1 0-6,1 0-11,0 0 15,0 0-4,0 0-3,-1 0 1,1 0 5,0 0-5,0 0-3,0 0 16,-1 0-7,1 0-8,0 0 6,0 0 9,0 0-10,-1 24-3,1-24 7,0 0-2,0 0 9,0 0-16,-1 0 26,-24 25 112</inkml:trace>
    </iact:actionData>
  </iact:action>
  <iact:action type="add" startTime="74363">
    <iact:property name="dataType"/>
    <iact:actionData xml:id="d2">
      <inkml:trace xmlns:inkml="http://www.w3.org/2003/InkML" xml:id="stk2" contextRef="#ctx0" brushRef="#br0">8037 9401 0,'25'0'234,"0"0"-221,-1 0-1,26 0 1,-25 0 2,25 0-3,-26 0-7,1 0 11,0 0-14,0 0 5,0 0 6,-1 0-10,1 0 3,0 0 5,0 0 7,0 0-17,-1 0 12,1 0-7,0 0 1,0 0 1,0 0 6,-1 0-9,1 0 3,0 0 0,0 0 1,0 0-3,-1 0 8,1 0-6,0 0 2,0 0 6,0 0-10,-1 0 3,1 0 10,0 0-3,0 0-9,-25 25-2,25-25 2,-1 0 12,26 0-19,-25 0 16,0 0-6,-1 0-4,1 0 10,0 0-9,0 0 7,0 0-4,-1 0-2,1 0 2,0 0-1,0 0-1,0 0 7,0 0-6,-1 0-2,1 0 15,0 0-22,0 0 25,0 0-24,-1 0 13,1 0-5,0 0 11,0 0-13,0 0 1,-1 0 7,1 0-5,0 0-7,0 0 14,0 0-5,-1 0-8,1 0 14,0 0-9,0 0 5,0 0-5,-1 0 9,1 0-11,0 0 9,0 0-4,0 0 5,-1 0-1,1 0 6,0 0-12,0 0 8,0 0-7,-1 0 8,1 0-11,0 0 10,0 0-12,0 0 11,-1 0-9,1 0 3,0 0 3,0 0 6,0 0-2,0 0 18,-1 0-14,1 0 0,0 0 10,0 0 2</inkml:trace>
    </iact:actionData>
  </iact:action>
  <iact:action type="add" startTime="87265">
    <iact:property name="dataType"/>
    <iact:actionData xml:id="d3">
      <inkml:trace xmlns:inkml="http://www.w3.org/2003/InkML" xml:id="stk3" contextRef="#ctx0" brushRef="#br0">8062 10145 0,'25'0'66,"-1"0"-50,1 0-9,0 0 18,0 0-24,0 0 12,0 0 5,-1 0-5,1 0-3,0 0 2,0 0 6,0 0-17,-1 0 8,1 0-2,0 0 3,25 0-1,-26 0 4,1 0-9,0 0 0,25 0 8,-26 0-3,1 0-7,0 0 8,25 0-2,-26 0 1,1 0-4,0 0 17,25 0-16,-26 0 4,1-25-5,0 25 4,0 0-4,0 0 6,-1 0-3,26 0 1,-25 0-1,0 0-5,-1 0 6,1 0 2,25 0-6,-25 0 11,-1 0-13,26 0 6,-25 0 3,49 0-3,-49 0 0,25 0-3,-25 0 11,-1 0-16,1 0 8,25 0-3,-50-24 5,49 24-1,-24 0-5,25 0 3,-25 0-1,24 0 0,-24 0 6,0 0-9,0 0 7,-1 0-7,1 0 3,0 0 12,0 0-12,0 0-1,-1 0 13,1 0-9,0 0 6,0 0-13,0 0 17,-1 0-8,1 0 0,0 0 1,0 0 5,0 0-2,-1 0 11,1 0-21,0 0 18,0 0-11,0 0 29,0 0 38,-1 0-30,1 0-11,0 0-1,0 0 2,0 0 34</inkml:trace>
    </iact:actionData>
  </iact:action>
  <iact:action type="add" startTime="110213">
    <iact:property name="dataType"/>
    <iact:actionData xml:id="d4">
      <inkml:trace xmlns:inkml="http://www.w3.org/2003/InkML" xml:id="stk4" contextRef="#ctx0" brushRef="#br0">8111 12353 0,'25'0'267,"0"0"-261,0 0 4,0 0-3,24 0 2,-24 0 0,0 0-3,25 0 1,-26 0 0,1 0 9,25 0-14,-25 0 9,-1 0-8,1 0 8,0 0-2,25 0 1,-26 25-5,1-25-1,0 0 6,0 0 0,0 0 1,-1 0-9,1 24 9,0-24-5,0 0 8,0 0-9,-1 0-1,1 25 13,0-25-8,0 0-1,0 0 6,-1 25-2,1-25-6,0 0 2,0 0-1,0 0 9,-1 25-3,1-25 0,0 0-12,0 0 17,0 0-12,-1 0 2,1 0-1,0 0-2,0 0 4,0 0-1,0 0 2,-1 0 3,1 0-1,0 0-6,25 0 5,-26 0-7,1 0 6,0 0 7,0 0-8,0 0-3,-1 0 2,1 0-1,0 0 4,0 0-1,0 0-7,24 0 4,-24 0 2,0 0-2,0 0 5,-1 0-4,1 0-3,25 0 5,-25 0-1,-1 0 0,1 0-4,25 0 5,-25-25-5,-1 25 6,1 0-6,0 0 4,0 0 1,0 0-4,-1 0 2,1 0-1,0 0 1,-25-25 2,25 25-5,0 0 6,0 0-4,-1 0 3,1 0-3,0 0-1,0-25 3,0 25 13,-1 0-14,1 0-6,0 0 8,0 0 3,-25-24-6,25 24 2,-1 0-2,1 0 12,0 0-11,0 0 10,0-25-12,-1 25 10,1 0-1,0 0 5,0 0-18,0-25 12,-1 25-1,1 0-1,0 0-5,0 0 6,0 0-6,-1-25 10,1 25-9,0 0 12,0 0-14,0 0 7,-1 0-5,1 0 16,0 0-23,0 0 11,0 0-6,-1 0 9,1 0-3,0 0-2,0 0-9,0 0 18,0 0-9,-1 0-9,1 0 14,0 0-11,0 0 5,0 0-3,-1 0 13,1 0-3,0 0-15,0 0 10,0 0 4,-1 0-13,1 0 8,0 0 3,0 0-3,0 0-4,-1 0 10,1 0 4,0 0-12,0 0 9,0 0-13,-1 0 12,1 0 0,0 0 4,0 0-7,0 0 11,-1 0-4,1 0-9,0 0 19,0 0 2,0 0-20,-1 0 21,1 0-15,0 0 2,0 0 8,0 0-5,-1 0-3,1 0 5,0 0 4,0 0-3,0 0 43,-1 0-17,1 0 9,0 0 6,0 0-46</inkml:trace>
    </iact:actionData>
  </iact:action>
  <iact:action type="add" startTime="119374">
    <iact:property name="dataType"/>
    <iact:actionData xml:id="d5">
      <inkml:trace xmlns:inkml="http://www.w3.org/2003/InkML" xml:id="stk5" contextRef="#ctx0" brushRef="#br0">8236 11658 0,'24'0'240,"26"0"-239,-25 0 15,24 0-2,-24 0-12,0 0 9,0 0-5,0 0 5,24 0-5,-24 0 2,0 0-1,24 0 2,-24 0 8,0 0-16,25 0 7,-26 0 3,1 0-5,0 0 0,0 0 5,0 0-3,-1 0-2,1 0 2,0 0-2,0 0 0,0 0 3,-1 0 2,1 0-3,0 0 6,0 0-4,0 0-3,-1 0-1,26-25 1,-25 25 11,0 0-9,-1 0 7,1 0-15,0 0 7,0 0-1,0-24 0,0 24 0,-1 0 0,1 0 7,0 0-3,0 0-1,0-25-1,-1 25-3,1 0 4,0 0-5,0 0 5,0 0 4,-1 0-5,1-25-2,0 25 8,0 0-4,0 0-5,-1 0 6,1 0-6,0 0 3,0 0-1,24 0 5,-24 0-4,0 0-3,0 0 5,0 0-2,-1 0-1,1 0-1,0-25 1,0 25-1,0 0 4,-1 0-4,1 0 5,0-25-12,0 25 18,0 0-10,-1 0-1,1 0 1,0 0 1,0-24-1,0 24 0,0 0-1,-1 0 3,1 0 8,0 0-14,0-25 7,0 25-6,-1 0 14,1 0-3,0 0-2,0 0 6,0 0-16,-1 0 4,1 0 14,0 0-19,0 0 12,0 0-7,-1 0 4,1 0 4,0 0-13,0 0 9,0 0 2,-1 0-7,1 0 7,0 0-11,0 0 7,0 0-4,-1 0 4,1 0-1,25 25 7,-25-25-8,-1 0 1,1 0-1,0 0-1,0 0 4,0 0-6,-25 24-1,24-24 7,1 0-1,0 0-1,0 0 5,0 25-7,0-25-1,-1 0 14,1 0-17,-25 25 5,25-25 0,0 0 2,0 0 12,-1 0-21,1 0 19,-25 25-13,25-25 1,0 0 7,0 0-7,-1 0 1,1 0 10,0 0-5,0 0-8,0 0 10,-1 0-1,1 0 1,0 0-15,0 0 13,0 0 12,-1 0-16,1 0 6,0 0-2,0 0 12,0 0-6,-1 0-8,1 0 18,0 0-29,0 0 23,0 0-5,-1 0 8,1 0 5,0 0 0,0 0-17,0 0 3,-25 25-7,24-25 0,1 0-2,0 0 21,0 0 6,-25 24 106,25-24-108,-1 0-14</inkml:trace>
    </iact:actionData>
  </iact:action>
  <iact:action type="add" startTime="134965">
    <iact:property name="dataType"/>
    <iact:actionData xml:id="d6">
      <inkml:trace xmlns:inkml="http://www.w3.org/2003/InkML" xml:id="stk6" contextRef="#ctx0" brushRef="#br0">8087 13915 0,'24'0'408,"1"0"-388,0 0-15,0 0 10,0 0-14,0 0 13,-1 0-8,1 0 9,0 0-4,0 0-4,-25 25 4,25-25-4,-1 0 0,1 0 12,0 0-6,0 0 3,0 0-1,-1 0 1,1 0-15,0 0 18,0 0-2,0 0-14,-1 0 15,1 0-11,0 0 9,0 0 5,0 0-19,-1 0 18,1 0-14,0 0 13,0 0-9,0 0-7,-1 0 18,1 0-18,0 0 7,0 0-4,0 0 4,-1 0-3,1 0-2,0 0 3,0 0 1,0 0 0,24 0-1,-24 0 0,0 0-2,0 0 4,-1 0-3,26 0 1,-25 0 1,0 0 0,0 0-3,24 0 3,-24 0 3,0 0 2,0 0-13,-1 0 5,1 0 2,25 0-1,-25-25 7,-1 25-11,1 0 6,0 0-4,0 0 5,0 0-3,-1 0 0,1 0 4,0-24 14,0 24-24,0 0 5,-1 0 12,1 0-11,0 0 1,0 0 6,0 0 4,-1 0-13,1 0 11,0 0 3,0 0-6,0 0 6,-1-25 4,1 25-13,0 0 3,0 0 5,0 0-1,-1 0-2,1 0-10,0 0 8,-25-25-10,25 25 7,0 0 5,0 0-7,-1-25 6,1 25-4,0 0-2,0-25 12,0 25-8,-1 0-10,1 0 12,0 0-7,0 0 5,0-24 10,-1 24-20,1 0 5,0 0 7,0 0-2,0 0-2,-1 0 0,1 0 7,0 0-16,0 0 6,0 0 3,-1 0-4,1 0 3,0 0 2,0 0-7,0 0 3,-1 0 2,1 0 2,0 0-3,0 0-1,0 0 0,-1 0 3,1 0-4,0-25 1,0 25 0,0 0 5,-1 0-7,1 0 16,0 0-15,0 0 7,0 0-12,0 0 9,-1 0 11,1 0-20,0 0 6,0 0 18,0 0-24,-1 0 9,1 0 3,0 0 1,0 0-8,0 0 7,-1 0-3,1 0-5,0 0 9,0 0-2,0 0-6,-1 0 10,1 25-2,0-25-12,0 0 6,0 0 0,-1 0 11,1 0-15,0 0 10,0 24-6,0-24-1,-1 0-4,1 0 7,0 0 7,0 25-8,0-25-2,-1 0-1,1 0 2,0 0 5,0 0-9,0 0 3,-1 0 1,1 0 3,0 0-4,0 0 0,0 0 8,-1 0-6,1 25 1,0-25 8,0 0-15,0 0 16,0 0-10,-1 0 7,1 0 0,0 0 4,0 0 6,0 0-10,-1 0 10,-24 25-6,25-25-9,0 0 11,0 0-4,0 0-4,-1 0 3,1 0 6,0 0 11,0 0-1,0 0 208,-1 0-192,-24 25-37,25-25-4,0 0 16,0 0 0,0 0 7,-1 0-16,1 0 4,0 0 6,0 0-2,0 0-12,-1 0 12,1 0-5,0 0-14,0 0 20,0 0-7,-1 0-5,1 0 2,0 0 0,0 0 3,0 0 7,-1 0-8,1 0 7,0 0-16,0 0 22,0 0-13,0 0 14,-1 0-13,1 0-4,0 0 11,-25 24-22,25-24 6,0 0 10,-1 0-14,1 0 12,0 0-8,0 0 2,0 0 4,-1 0-6,1 0 0,0 0 0,0 0 3,0 0 6,-1 0-14,1 0 14,0 0-15,0 0 12,0 0 2,-1 0-6,1 0 6,0 0 8,0 0 3,-25-24-24,25 24 25,-1 0 12,1 0 2,0 0-4,0 0-6,0 0 9,-1 0 3,1 0-3,0 0 3,0 0 8,-25-25-19,25 25-18,-25-25 18,24 25 376,1 0-399,0 0-2,0 0-4,0 25 4,24-25 1,-24 0 3,0 0-1,0 25-10,0-25 7,-1 0 0,26 0 1,-25 0 3,0 0-9,-1 0 7,1 0 0,25 24-4,-25-24 2,-1 0 10,1 0-11,0 0 3,0 0 6,0 25-13,-1-25 14,1 0-7,0 0 8,0 0-6,0 0 2,-1 0-3,-24 25-9,25-25 5,0 0 0,0 0 8,0 0 4,-1 0-4,1 0-10,0 0 5,0 0 6,0 0-6,-1 0-1,1 0 4,0 0 4,0 0 1,0 0 4,-1 0 9</inkml:trace>
    </iact:actionData>
  </iact:action>
  <iact:action type="add" startTime="161190">
    <iact:property name="dataType"/>
    <iact:actionData xml:id="d7">
      <inkml:trace xmlns:inkml="http://www.w3.org/2003/InkML" xml:id="stk7" contextRef="#ctx0" brushRef="#br0">13147 14709 0,'-25'0'282,"0"0"-277,-24 0 7,24 0-4,0 0-4,0 0 5,-24 0-2,24 0 2,0 0-2,0 0 3,-24 0-3,24 0 1,-25 0-1,25 0 8,-24 0-14,24 0 8,-25 0 0,26 0 5,-26 0-5,25 0-8,0 0 7,-24 0 2,24 0-2,-25 0-3,25 0 4,1 0 2,-26 0-7,25 0 4,0 0-1,1 0 1,-1 0 1,0 0 1,0 0-2,-24 0-1,-1 0 18,25 0-24,0 0 6,-24 0 3,-1 0 6,25 0-6,1 0-3,-26 0-1,25 0 1,0 0-1,1 0 2,-26 0 4,25 0-7,0 0 2,-24 0 2,24 0 4,0 0-7,-24 0 0,24 0 1,0 0 3,-25 0-3,25 0 0,-24 0 2,24 0-3,0 0 4,-24 0-2,24 0-1,0 0 4,-25 25-7,26-25 8,-1 0-6,0 0 4,0 0-6,-24 0 9,24 0-10,0 0 10,-25 0-7,1 0 10,24 0-9,0 0 2,0 0-1,1 0 0,-1 0-1,0 0-1,0 0 3,0 0-1,1 0 3,-1 0-3,0 0-3,0 0 4,0 0 10,1 0-13,-1 0 4,0 0-3,0 0 7,0 0-13,-24 0 10,24 0 3,-25 0-9,25 0 3,1 0-1,-1 0 5,0 0-6,-25 0 4,26 0-5,-1 0 10,0 0-13,0 0 12,0 0-8,1 0 12,-1 0-15,0 0 6,0 0-2,0 0 1,1 0-2,-1 0 2,0 0 11,0 0-13,0 0 2,1 0 0,-1 0 1,0 0-1,0 0 10,0 0-12,1 0 11,-1 0-9,0 0 10,0 0-4,0 0-8,1 0 2,-1 0 8,0 0-8,0 0 6,0 0-12,0 0 15,1 0-9,-1 0 3,0 0-5,0 0 5,25-25-5,-25 25 3,1 0-3,-1 0 2,0 0 2,0 0-6,0 0 7,1 0-2,-1-25-3,0 25 11,0 0-10,0 0 3,1 0-5,-1 0 4,0 0 10,0 0-5,0-24-13,1 24 13,-1 0-4,0 0 3,0 0 4,0 0-10,1 0 17,-1 0-23,0 0 15,25-25-3,-25 25 1,0 0-6,1 0 14,-1 0-8,0 0 18,0 0-5,0 0-3,1 0 2,24-25-14,-25 25 1,0 0 5,0 0 12,0 0 2,1 0-5,-1 0 6,0 0-8,0 0 16,0 0 9,0 0 42,1 0-37,-1 0-11</inkml:trace>
    </iact:actionData>
  </iact:action>
  <iact:action type="add" startTime="176558">
    <iact:property name="dataType"/>
    <iact:actionData xml:id="d8">
      <inkml:trace xmlns:inkml="http://www.w3.org/2003/InkML" xml:id="stk8" contextRef="#ctx0" brushRef="#br0">12601 15553 0,'25'0'242,"0"0"-238,0 0 3,-1 0 1,1 0 7,0 0-11,0 0 5,24 0-2,-24 0 0,25 0 7,-25 0-10,24 0 5,-24 0-3,0 0 4,24 0-2,-24 0-3,25 0 3,-1 0 1,1 0-2,0-25 6,-1 25-11,1 0 10,-1 0-7,1 0 3,0 0 5,-25 0-8,-1 0 0,26 0 3,-25 0 5,0 0-5,24 0 1,-24 0-5,0 0 4,0 0 1,24 0-1,-24 0-3,0 0 4,0 0-1,24 0 3,-24 0-4,0 0-2,0 0 5,-1 0-4,26 0 3,-25 0 9,0 0-11,-1 0-6,26 0 7,-25 0-1,0 0 1,-1 0 3,26 0-1,-25 0-9,0 0 14,-1 0-12,26 0 11,-25 0-13,25 0 7,-26 0 1,1 0-2,25 0 1,-25 0 3,-1 0-3,1 0-2,0 0 5,25 0-7,-26 0 12,1 0-16,0 0 10,0 0-1,0 25-2,24-25 0,-24 24 8,0-24-5,0 0 0,-1 0-6,1 0 8,0 0-4,0 25 12,0-25-17,-1 0 4,1 0 11,0 0-8,0 0-8,0 0 6,-1 0 3,1 0-5,0 0 1,0 0 3,0 0 10,-1 0-15,1 0 12,0 0-9,0 0 18,0 0-20,-1 0 28,1 0 17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52" units="cm"/>
          <inkml:channel name="Y" type="integer" max="768" units="cm"/>
          <inkml:channel name="T" type="integer" max="2.14748E9" units="dev"/>
        </inkml:traceFormat>
        <inkml:channelProperties>
          <inkml:channelProperty channel="X" name="resolution" value="53.29032" units="1/cm"/>
          <inkml:channelProperty channel="Y" name="resolution" value="54.85714" units="1/cm"/>
          <inkml:channelProperty channel="T" name="resolution" value="1" units="1/dev"/>
        </inkml:channelProperties>
      </inkml:inkSource>
      <inkml:timestamp xml:id="ts0" timeString="2020-03-16T15:12:45.358"/>
    </inkml:context>
    <inkml:brush xml:id="br0">
      <inkml:brushProperty name="width" value="0.05292" units="cm"/>
      <inkml:brushProperty name="height" value="0.05292" units="cm"/>
      <inkml:brushProperty name="color" value="#FF0000"/>
    </inkml:brush>
  </inkml:definitions>
  <iact:action type="add" startTime="28426">
    <iact:property name="dataType"/>
    <iact:actionData xml:id="d0">
      <inkml:trace xmlns:inkml="http://www.w3.org/2003/InkML" xml:id="stk0" contextRef="#ctx0" brushRef="#br0">14511 10418 0,'25'0'274,"0"0"-258,0 0-11,-1 0 5,1 0 0,0 0-3,0 0-2,0 0 14,-1 0-11,1 0-3,25-25 7,-25 25-7,-1 0 4,1 0 1,0 0 2,0 0-11,0 0 11,-1 0-7,1 0 4,0-25 1,0 25-3,0 0 0,-1 0 1,1 0-2,0 0 5,0 0 0,0 0 0,-1 0 6,1 0-12,0 0 17,0 0-3,0 0-1,-1 0 6,1 0 14,0 0 10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52" units="cm"/>
          <inkml:channel name="Y" type="integer" max="768" units="cm"/>
          <inkml:channel name="T" type="integer" max="2.14748E9" units="dev"/>
        </inkml:traceFormat>
        <inkml:channelProperties>
          <inkml:channelProperty channel="X" name="resolution" value="53.29032" units="1/cm"/>
          <inkml:channelProperty channel="Y" name="resolution" value="54.85714" units="1/cm"/>
          <inkml:channelProperty channel="T" name="resolution" value="1" units="1/dev"/>
        </inkml:channelProperties>
      </inkml:inkSource>
      <inkml:timestamp xml:id="ts0" timeString="2020-03-16T15:15:32.758"/>
    </inkml:context>
    <inkml:brush xml:id="br0">
      <inkml:brushProperty name="width" value="0.05292" units="cm"/>
      <inkml:brushProperty name="height" value="0.05292" units="cm"/>
      <inkml:brushProperty name="color" value="#FF0000"/>
    </inkml:brush>
  </inkml:definitions>
  <iact:action type="add" startTime="25659">
    <iact:property name="dataType"/>
    <iact:actionData xml:id="d0">
      <inkml:trace xmlns:inkml="http://www.w3.org/2003/InkML" xml:id="stk0" contextRef="#ctx0" brushRef="#br0">11634 11311 0,'25'0'145,"-1"0"-137,1 0-3,0 0 3,0 0 1,0 0 4,-1 0-10,1 0 5,0 0 3,25 0-1,-1 0 4,1 0 0,-25 0-5,-1 0-3,1 0 5,0 0-6,0 0 10,0 0-13,24 0 7,-24 0-3,0 0 3,0 0 10,-1 0-12,1 0-2,0 0 5,0 0-2,0 0 0,-1 0-1,1 0-1,0-25 3,0 25 10,0 0-8,0 0-9,-1 0 10,1 0-6,0 0 5,0 0-6,0 0 5,-1 0-4,1 0 12,0 0-12,0 0 13,0 0-14,-1 0 10,1 0 0,0 0-2,0 0-6,0 0 6,-1 0-3,1 0 3,0 0-5,0 0 3,0 0 3,-1 0 8,1 0-12,0 0 11,0 0-10,0 0 16,-1 0-20,1 0 17,0 0-16,0 0 16,0 0-18,-1 0 19,1 0 0,0 0-7,0 0 18</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52" units="cm"/>
          <inkml:channel name="Y" type="integer" max="768" units="cm"/>
          <inkml:channel name="T" type="integer" max="2.14748E9" units="dev"/>
        </inkml:traceFormat>
        <inkml:channelProperties>
          <inkml:channelProperty channel="X" name="resolution" value="53.29032" units="1/cm"/>
          <inkml:channelProperty channel="Y" name="resolution" value="54.85714" units="1/cm"/>
          <inkml:channelProperty channel="T" name="resolution" value="1" units="1/dev"/>
        </inkml:channelProperties>
      </inkml:inkSource>
      <inkml:timestamp xml:id="ts0" timeString="2020-03-16T15:24:05.948"/>
    </inkml:context>
    <inkml:brush xml:id="br0">
      <inkml:brushProperty name="width" value="0.05292" units="cm"/>
      <inkml:brushProperty name="height" value="0.05292" units="cm"/>
      <inkml:brushProperty name="color" value="#FF0000"/>
    </inkml:brush>
  </inkml:definitions>
  <iact:action type="add" startTime="17709">
    <iact:property name="dataType"/>
    <iact:actionData xml:id="d0">
      <inkml:trace xmlns:inkml="http://www.w3.org/2003/InkML" xml:id="stk0" contextRef="#ctx0" brushRef="#br0">4936 9153 0,'25'0'181,"0"0"-158,0 0-18,0 0 3,24 0 0,-24 0-1,25 0-1,-1 0 6,-24 0-6,25 0 3,-1 0 2,1 0-6,0 0-1,-1 0 7,1 0-5,-1 0 3,1 0 0,0 0 0,-26 0-2,26 0 2,-25 0 6,0 0-14,-1-25 5,1 25 5,0 0-4,0 0 3,0 0-5,-1 0 24,1 0-3</inkml:trace>
    </iact:actionData>
  </iact:action>
  <iact:action type="add" startTime="20003">
    <iact:property name="dataType"/>
    <iact:actionData xml:id="d1">
      <inkml:trace xmlns:inkml="http://www.w3.org/2003/InkML" xml:id="stk1" contextRef="#ctx0" brushRef="#br0">19026 9153 0,'24'0'125,"1"0"-123,50 0 9,-26 0-8,-24 0 9,49 0-5,-24 0-1,24 0 1,26 0 10,-26 0-16,0 0 9,1 0 4,-1 0-11,-24 0 7,49 0-4,-49 0 2,24 0 0,-24 0-4,-1 0 7,1 0-6,24 0 6,-49 0-2,0 0-3,25 0 0,-26 0 3,1 0 10,0 0 1</inkml:trace>
    </iact:actionData>
  </iact:action>
  <iact:action type="add" startTime="26774">
    <iact:property name="dataType"/>
    <iact:actionData xml:id="d2">
      <inkml:trace xmlns:inkml="http://www.w3.org/2003/InkML" xml:id="stk2" contextRef="#ctx0" brushRef="#br0">8111 7565 0,'25'0'153,"0"0"-147,0 0 3,0 0-1,24 0 2,1 0-3,-25 0-1,49 0 4,-49 0 2,49 0-5,-49 0-1,25 0 2,24 0-1,-49 0 3,25 0-5,-1 0 5,-24 0-4,25 0 3,-26 0 0,1 0-3,0 0 4,0 0 1,0 0 7,-1 0-16,1 0 35</inkml:trace>
    </iact:actionData>
  </iact:action>
  <iact:action type="add" startTime="28571">
    <iact:property name="dataType"/>
    <iact:actionData xml:id="d3">
      <inkml:trace xmlns:inkml="http://www.w3.org/2003/InkML" xml:id="stk3" contextRef="#ctx0" brushRef="#br0">10865 7590 0,'25'0'159,"-1"0"-149,26 0 0,-25 0-5,0 0 5,24 0-3,-24 0 3,25 0-7,-26 0 12,26 0-9,-25 0-1,24 0 7,-24 0-8,0 0 6,25 0-4,-25 0 8,-1 0-12,1 0 5,0 0 8,0 0-13,0 0 8,-1 0 5,1 0 11,0 0 1</inkml:trace>
    </iact:actionData>
  </iact:action>
  <iact:action type="add" startTime="30846">
    <iact:property name="dataType"/>
    <iact:actionData xml:id="d4">
      <inkml:trace xmlns:inkml="http://www.w3.org/2003/InkML" xml:id="stk4" contextRef="#ctx0" brushRef="#br0">13444 7565 0,'25'0'127,"0"0"-108,0 0-13,0 0 4,0 0 0,-1 0-1,1 0-1,25 0-5,-25 0 7,-1 0-2,1 0 3,25 0-7,-25 0 1,-1 0 7,26 0-7,-25 0 5,0 0-4,-1 0 1,1 0 3,0 0 1,0 0-4,0 0 0,-1 0 1,-24-24 0,25 24 0,0 0 1,0 0 8,0 0-5,-1 0 13,1 0 11,0 0 24,0 0-28,0 0-25</inkml:trace>
    </iact:actionData>
  </iact:action>
  <iact:action type="add" startTime="36868">
    <iact:property name="dataType"/>
    <iact:actionData xml:id="d5">
      <inkml:trace xmlns:inkml="http://www.w3.org/2003/InkML" xml:id="stk5" contextRef="#ctx0" brushRef="#br0">15727 7640 0,'24'0'115,"1"0"-104,0 0-1,0 0 4,0 0-12,24 0 4,-24 0 2,25 0 11,-26 0-11,1 0-2,0 0 7,0 0-9,0 0 7,-1 0-3,1 0-1,0 0 1,0 0 0,0 0 0,-1 0 1,1 0-5,0 0 9,0 0-9,0 0 15,-1 0-15,1 0 8,0 0-6,0 0 12,0 0-10,-1 0-1,1-25 8,0 25-6,0 0-3,0 0 1,-1 0 2,1 0-1,0 0 3,0 0-7,0-25 10,0 25-3,-1 0-9,1 0 7,0 0 3,0 0-1,0 0-4,-1 0 11,1 0-8,0-25 3,0 25 2,0 0-8,-1 0 21,1 0-7,0 0 11,0 0-1,0 0-7,-1 0 11,1 0 32,0 0-14</inkml:trace>
    </iact:actionData>
  </iact:action>
  <iact:action type="add" startTime="46556">
    <iact:property name="dataType"/>
    <iact:actionData xml:id="d6">
      <inkml:trace xmlns:inkml="http://www.w3.org/2003/InkML" xml:id="stk6" contextRef="#ctx0" brushRef="#br0">4812 13097 0,'25'0'190,"0"0"-184,0 0 23,0 0-25,-1 0 6,1 0-1,0 0-5,0 0 13,0 0-7,0 0 0,-1 0-2,1 0-3,0 0 4,0 0-4,0 0 5,-1 0 0,1 0-4,0 0 11,0 0-12,0 0 11,-1 0-6,1 0 8,0 0-12,0 0 0,0 0 11,-1 0-5,1 0-6,0 0 7,0 0-2,0 0 5,-1 0-2,1 0-3,0 0 5,0 0-8,0 0 6,-1 0-4,1 0-1,0 0 6,0 0 2,0 0-1,-1 0 2,1 0-4,0 0 18,0 0-3,-25 25 45,25-25-48</inkml:trace>
    </iact:actionData>
  </iact:action>
  <iact:action type="add" startTime="50048">
    <iact:property name="dataType"/>
    <iact:actionData xml:id="d7">
      <inkml:trace xmlns:inkml="http://www.w3.org/2003/InkML" xml:id="stk7" contextRef="#ctx0" brushRef="#br0">8136 11460 0,'25'0'216,"0"0"-192,0 0-23,0 0 5,-1 0 2,1 0 2,25 0-5,-25 0 5,-1 0 0,1 0-3,0 0 4,0 0-7,0 0 4,-1 0 1,1 0-1,0 0 0,0 0-2,0 0 4,-1 0-3,1 0 2,0 0 0,0 0 2,0 0 3,-1 0-7,1 0 4,0 0-7,0 0 10,0 0-2,-1 0 4,1 0 2,0 0 4,0 0 10,-25 25-14,25-25-7,-1 0 24,1 0 9,0 0 56</inkml:trace>
    </iact:actionData>
  </iact:action>
  <iact:action type="add" startTime="53072">
    <iact:property name="dataType"/>
    <iact:actionData xml:id="d8">
      <inkml:trace xmlns:inkml="http://www.w3.org/2003/InkML" xml:id="stk8" contextRef="#ctx0" brushRef="#br0">10642 11559 0,'24'0'268,"1"0"-252,0 0-6,0 0-3,0 0 3,-1 0 3,1 0-3,0 0 0,0 0-4,0 0-1,-1 0 4,1 0-1,0 0 0,0 0 6,0 0-10,-1 0 2,1 0 2,0 0 0,25 0 6,-26 0-12,1 0 9,0-25-5,0 25 6,24 0-9,-24 0 10,0 0-11,0 0 9,0 0-3,0 0 6,-1 0-5,1 0 0,-25-25 2,25 25-3,0 0-2,0 0 7,-1 0 4,1 0 1,0 0 4,0 0 12,0 0 72</inkml:trace>
    </iact:actionData>
  </iact:action>
  <iact:action type="add" startTime="59023">
    <iact:property name="dataType"/>
    <iact:actionData xml:id="d9">
      <inkml:trace xmlns:inkml="http://www.w3.org/2003/InkML" xml:id="stk9" contextRef="#ctx0" brushRef="#br0">15255 11584 0,'25'0'128,"0"0"-122,0 0 9,-1 0-11,26 0 3,-25 0-1,0 0 4,24 0-4,-24 0 6,0 0-6,24 0 3,1 0 1,-25 0-6,0 0 5,0 0-3,24 0 5,-24 0-4,0 0 1,0 0 3,-1 0-5,26 0 5,-25 0-5,0 0 0,-1 0 2,1 0 14,0 0-21,0 0 8,0 0-3,-1 0 5,1 0-3,0 0 1,0 0-5,0 0 14,-1 0-17,1 0 8,0 0-1,0 0-2,0 0 1,-1 0 5,1 0-4,0 0-4,0 0 6,0 0-4,-1 0 2,1 0 7,0 0-11,0 0 1,24 0 4,-24 0 0,25 0 2,0 0 0,-26 0-1,26 0 0,0 0 4,-26 0-7,26 0 3,-25 0-2,0 0 2,24 0-4,-24 0 2,0 0-1,0 0 0,-1 0 3,26 0-1,-25 0-2,0 0-2,-1 0 7,26 0-7,-25 0 9,0 0-11,-1 0 4,1 0 1,0 0 1,0 0-2,0 0 0,-1 0 2,1 0-1,25 0 2,-25 0 0,-1 0-2,1 0-2,0 0 10,0 0-11,0 0 10,0 0-9,-1 0 0,1 0 4,0 0-3,0 0-3,0 0 8,-1 0-5,1 0 10,0 0-8,0 0-3,0 0 1,-1 0 3,1 0 1,0 0 3,0-25-8,0 25 0,-1 0 13,1 0-12,0 0 10,-25-25-11,25 25 4,0 0-5,-1 0 29,1 0-23,0 0 1,0 0 7,0 0-3,-1-25-8,1 25 5,0 0 6,0 0-4,0 0 8,-1 0 9,-24-24 44,25 24-68</inkml:trace>
    </iact:actionData>
  </iact:action>
  <iact:action type="add" startTime="66467">
    <iact:property name="dataType"/>
    <iact:actionData xml:id="d10">
      <inkml:trace xmlns:inkml="http://www.w3.org/2003/InkML" xml:id="stk10" contextRef="#ctx0" brushRef="#br0">5110 17239 0,'25'0'102,"0"0"-96,24 0-1,26 0 4,-26 0-1,26 0 0,-1 0 2,1 0-3,24 0 8,-25 0-7,1-25-7,-1 25 5,-24 0 1,-1 0 1,1-24 1,-1 24-1,1 0-1,-25 0 3,0 0-4,0 0 4,-1 0-2,1 0 9,0 0 87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60967" cy="366414"/>
          </a:xfrm>
          <a:prstGeom prst="rect">
            <a:avLst/>
          </a:prstGeom>
        </p:spPr>
        <p:txBody>
          <a:bodyPr vert="horz" lIns="91431" tIns="45716" rIns="91431" bIns="45716" rtlCol="0"/>
          <a:lstStyle>
            <a:lvl1pPr algn="l">
              <a:defRPr sz="1200"/>
            </a:lvl1pPr>
          </a:lstStyle>
          <a:p>
            <a:endParaRPr lang="en-CA"/>
          </a:p>
        </p:txBody>
      </p:sp>
      <p:sp>
        <p:nvSpPr>
          <p:cNvPr id="3" name="Date Placeholder 2"/>
          <p:cNvSpPr>
            <a:spLocks noGrp="1"/>
          </p:cNvSpPr>
          <p:nvPr>
            <p:ph type="dt" idx="1"/>
          </p:nvPr>
        </p:nvSpPr>
        <p:spPr>
          <a:xfrm>
            <a:off x="5438745" y="0"/>
            <a:ext cx="4160967" cy="366414"/>
          </a:xfrm>
          <a:prstGeom prst="rect">
            <a:avLst/>
          </a:prstGeom>
        </p:spPr>
        <p:txBody>
          <a:bodyPr vert="horz" lIns="91431" tIns="45716" rIns="91431" bIns="45716" rtlCol="0"/>
          <a:lstStyle>
            <a:lvl1pPr algn="r">
              <a:defRPr sz="1200"/>
            </a:lvl1pPr>
          </a:lstStyle>
          <a:p>
            <a:fld id="{629F7180-9AAA-433D-819B-D6675FB0789A}" type="datetimeFigureOut">
              <a:rPr lang="en-CA" smtClean="0"/>
              <a:pPr/>
              <a:t>2020-03-16</a:t>
            </a:fld>
            <a:endParaRPr lang="en-CA"/>
          </a:p>
        </p:txBody>
      </p:sp>
      <p:sp>
        <p:nvSpPr>
          <p:cNvPr id="4" name="Slide Image Placeholder 3"/>
          <p:cNvSpPr>
            <a:spLocks noGrp="1" noRot="1" noChangeAspect="1"/>
          </p:cNvSpPr>
          <p:nvPr>
            <p:ph type="sldImg" idx="2"/>
          </p:nvPr>
        </p:nvSpPr>
        <p:spPr>
          <a:xfrm>
            <a:off x="2973388" y="547688"/>
            <a:ext cx="3656012" cy="2743200"/>
          </a:xfrm>
          <a:prstGeom prst="rect">
            <a:avLst/>
          </a:prstGeom>
          <a:noFill/>
          <a:ln w="12700">
            <a:solidFill>
              <a:prstClr val="black"/>
            </a:solidFill>
          </a:ln>
        </p:spPr>
        <p:txBody>
          <a:bodyPr vert="horz" lIns="91431" tIns="45716" rIns="91431" bIns="45716" rtlCol="0" anchor="ctr"/>
          <a:lstStyle/>
          <a:p>
            <a:endParaRPr lang="en-CA"/>
          </a:p>
        </p:txBody>
      </p:sp>
      <p:sp>
        <p:nvSpPr>
          <p:cNvPr id="5" name="Notes Placeholder 4"/>
          <p:cNvSpPr>
            <a:spLocks noGrp="1"/>
          </p:cNvSpPr>
          <p:nvPr>
            <p:ph type="body" sz="quarter" idx="3"/>
          </p:nvPr>
        </p:nvSpPr>
        <p:spPr>
          <a:xfrm>
            <a:off x="960567" y="3474393"/>
            <a:ext cx="7680066" cy="3292822"/>
          </a:xfrm>
          <a:prstGeom prst="rect">
            <a:avLst/>
          </a:prstGeom>
        </p:spPr>
        <p:txBody>
          <a:bodyPr vert="horz" lIns="91431" tIns="45716" rIns="91431"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 y="6948786"/>
            <a:ext cx="4160967" cy="364779"/>
          </a:xfrm>
          <a:prstGeom prst="rect">
            <a:avLst/>
          </a:prstGeom>
        </p:spPr>
        <p:txBody>
          <a:bodyPr vert="horz" lIns="91431" tIns="45716" rIns="91431" bIns="45716" rtlCol="0" anchor="b"/>
          <a:lstStyle>
            <a:lvl1pPr algn="l">
              <a:defRPr sz="1200"/>
            </a:lvl1pPr>
          </a:lstStyle>
          <a:p>
            <a:endParaRPr lang="en-CA"/>
          </a:p>
        </p:txBody>
      </p:sp>
      <p:sp>
        <p:nvSpPr>
          <p:cNvPr id="7" name="Slide Number Placeholder 6"/>
          <p:cNvSpPr>
            <a:spLocks noGrp="1"/>
          </p:cNvSpPr>
          <p:nvPr>
            <p:ph type="sldNum" sz="quarter" idx="5"/>
          </p:nvPr>
        </p:nvSpPr>
        <p:spPr>
          <a:xfrm>
            <a:off x="5438745" y="6948786"/>
            <a:ext cx="4160967" cy="364779"/>
          </a:xfrm>
          <a:prstGeom prst="rect">
            <a:avLst/>
          </a:prstGeom>
        </p:spPr>
        <p:txBody>
          <a:bodyPr vert="horz" lIns="91431" tIns="45716" rIns="91431" bIns="45716" rtlCol="0" anchor="b"/>
          <a:lstStyle>
            <a:lvl1pPr algn="r">
              <a:defRPr sz="1200"/>
            </a:lvl1pPr>
          </a:lstStyle>
          <a:p>
            <a:fld id="{5DC2B3EA-9B4F-403D-8748-72BF449D988D}" type="slidenum">
              <a:rPr lang="en-CA" smtClean="0"/>
              <a:pPr/>
              <a:t>‹#›</a:t>
            </a:fld>
            <a:endParaRPr lang="en-CA"/>
          </a:p>
        </p:txBody>
      </p:sp>
    </p:spTree>
    <p:extLst>
      <p:ext uri="{BB962C8B-B14F-4D97-AF65-F5344CB8AC3E}">
        <p14:creationId xmlns:p14="http://schemas.microsoft.com/office/powerpoint/2010/main" val="10866177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5DC2B3EA-9B4F-403D-8748-72BF449D988D}" type="slidenum">
              <a:rPr lang="en-CA" smtClean="0"/>
              <a:pPr/>
              <a:t>1</a:t>
            </a:fld>
            <a:endParaRPr lang="en-CA"/>
          </a:p>
        </p:txBody>
      </p:sp>
    </p:spTree>
    <p:extLst>
      <p:ext uri="{BB962C8B-B14F-4D97-AF65-F5344CB8AC3E}">
        <p14:creationId xmlns:p14="http://schemas.microsoft.com/office/powerpoint/2010/main" val="2258195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Before moving</a:t>
            </a:r>
            <a:r>
              <a:rPr lang="en-CA" baseline="0" dirty="0"/>
              <a:t> on to the next slide, it’s good to pick somebody and ask them how they would create a new, low-level language that takes care of some basic register operations. For example, what would be a good name for an addition operation? After somebody says “add” and that’s written to the board, ask about the order in which you’d list the registers being operated on. After months of Verilog, the suggestion is usually destination, then sources. Which leads to the next slide </a:t>
            </a:r>
            <a:r>
              <a:rPr lang="en-CA" baseline="0" dirty="0">
                <a:sym typeface="Wingdings" panose="05000000000000000000" pitchFamily="2" charset="2"/>
              </a:rPr>
              <a:t></a:t>
            </a:r>
            <a:endParaRPr lang="en-CA" dirty="0"/>
          </a:p>
        </p:txBody>
      </p:sp>
      <p:sp>
        <p:nvSpPr>
          <p:cNvPr id="4" name="Slide Number Placeholder 3"/>
          <p:cNvSpPr>
            <a:spLocks noGrp="1"/>
          </p:cNvSpPr>
          <p:nvPr>
            <p:ph type="sldNum" sz="quarter" idx="10"/>
          </p:nvPr>
        </p:nvSpPr>
        <p:spPr/>
        <p:txBody>
          <a:bodyPr/>
          <a:lstStyle/>
          <a:p>
            <a:fld id="{5DC2B3EA-9B4F-403D-8748-72BF449D988D}" type="slidenum">
              <a:rPr lang="en-CA" smtClean="0"/>
              <a:pPr/>
              <a:t>5</a:t>
            </a:fld>
            <a:endParaRPr lang="en-CA"/>
          </a:p>
        </p:txBody>
      </p:sp>
    </p:spTree>
    <p:extLst>
      <p:ext uri="{BB962C8B-B14F-4D97-AF65-F5344CB8AC3E}">
        <p14:creationId xmlns:p14="http://schemas.microsoft.com/office/powerpoint/2010/main" val="48540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provides</a:t>
            </a:r>
            <a:r>
              <a:rPr lang="en-CA" baseline="0" dirty="0"/>
              <a:t> one of the final links between the processor and the programmer, even though there’s not much to it. It’s important to emphasize that the assembly instruction is something that we can recognize and understand, and the machine code instructions is what the computer understands, and translating between the two is a simple 1-to-1 mapping.</a:t>
            </a:r>
            <a:endParaRPr lang="en-CA" dirty="0"/>
          </a:p>
        </p:txBody>
      </p:sp>
      <p:sp>
        <p:nvSpPr>
          <p:cNvPr id="4" name="Slide Number Placeholder 3"/>
          <p:cNvSpPr>
            <a:spLocks noGrp="1"/>
          </p:cNvSpPr>
          <p:nvPr>
            <p:ph type="sldNum" sz="quarter" idx="10"/>
          </p:nvPr>
        </p:nvSpPr>
        <p:spPr/>
        <p:txBody>
          <a:bodyPr/>
          <a:lstStyle/>
          <a:p>
            <a:fld id="{5DC2B3EA-9B4F-403D-8748-72BF449D988D}" type="slidenum">
              <a:rPr lang="en-CA" smtClean="0"/>
              <a:pPr/>
              <a:t>6</a:t>
            </a:fld>
            <a:endParaRPr lang="en-CA"/>
          </a:p>
        </p:txBody>
      </p:sp>
    </p:spTree>
    <p:extLst>
      <p:ext uri="{BB962C8B-B14F-4D97-AF65-F5344CB8AC3E}">
        <p14:creationId xmlns:p14="http://schemas.microsoft.com/office/powerpoint/2010/main" val="691313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Good</a:t>
            </a:r>
            <a:r>
              <a:rPr lang="en-CA" baseline="0" dirty="0"/>
              <a:t> to talk about how 32 registers are far more than what’s needed for the most complicated operation, so it’s okay for the processor to reserve a bunch of them for specialized functions. Make sure to draw attention to the equivalence between using $0 and $zero, $8 and $t0, because that will come in handy later when doing the assembly-&gt;machine code translation. Also take a moment to talk about the stack pointer and the return address, because they are needed later.</a:t>
            </a:r>
            <a:endParaRPr lang="en-CA" dirty="0"/>
          </a:p>
        </p:txBody>
      </p:sp>
      <p:sp>
        <p:nvSpPr>
          <p:cNvPr id="4" name="Slide Number Placeholder 3"/>
          <p:cNvSpPr>
            <a:spLocks noGrp="1"/>
          </p:cNvSpPr>
          <p:nvPr>
            <p:ph type="sldNum" sz="quarter" idx="10"/>
          </p:nvPr>
        </p:nvSpPr>
        <p:spPr/>
        <p:txBody>
          <a:bodyPr/>
          <a:lstStyle/>
          <a:p>
            <a:fld id="{5DC2B3EA-9B4F-403D-8748-72BF449D988D}" type="slidenum">
              <a:rPr lang="en-CA" smtClean="0"/>
              <a:pPr/>
              <a:t>10</a:t>
            </a:fld>
            <a:endParaRPr lang="en-CA"/>
          </a:p>
        </p:txBody>
      </p:sp>
    </p:spTree>
    <p:extLst>
      <p:ext uri="{BB962C8B-B14F-4D97-AF65-F5344CB8AC3E}">
        <p14:creationId xmlns:p14="http://schemas.microsoft.com/office/powerpoint/2010/main" val="125950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a:t>
            </a:r>
            <a:r>
              <a:rPr lang="en-US" baseline="0" dirty="0"/>
              <a:t> = 32 registers.</a:t>
            </a:r>
            <a:endParaRPr lang="en-US" dirty="0"/>
          </a:p>
        </p:txBody>
      </p:sp>
      <p:sp>
        <p:nvSpPr>
          <p:cNvPr id="4" name="Slide Number Placeholder 3"/>
          <p:cNvSpPr>
            <a:spLocks noGrp="1"/>
          </p:cNvSpPr>
          <p:nvPr>
            <p:ph type="sldNum" sz="quarter" idx="10"/>
          </p:nvPr>
        </p:nvSpPr>
        <p:spPr/>
        <p:txBody>
          <a:bodyPr/>
          <a:lstStyle/>
          <a:p>
            <a:fld id="{5DC2B3EA-9B4F-403D-8748-72BF449D988D}" type="slidenum">
              <a:rPr lang="en-CA" smtClean="0"/>
              <a:pPr/>
              <a:t>14</a:t>
            </a:fld>
            <a:endParaRPr lang="en-CA"/>
          </a:p>
        </p:txBody>
      </p:sp>
    </p:spTree>
    <p:extLst>
      <p:ext uri="{BB962C8B-B14F-4D97-AF65-F5344CB8AC3E}">
        <p14:creationId xmlns:p14="http://schemas.microsoft.com/office/powerpoint/2010/main" val="2608238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72126E0-76B7-430F-9557-28505FA1BADF}" type="datetime1">
              <a:rPr lang="en-CA" smtClean="0"/>
              <a:t>2020-03-16</a:t>
            </a:fld>
            <a:endParaRPr lang="en-CA"/>
          </a:p>
        </p:txBody>
      </p:sp>
      <p:sp>
        <p:nvSpPr>
          <p:cNvPr id="17" name="Footer Placeholder 16"/>
          <p:cNvSpPr>
            <a:spLocks noGrp="1"/>
          </p:cNvSpPr>
          <p:nvPr>
            <p:ph type="ftr" sz="quarter" idx="11"/>
          </p:nvPr>
        </p:nvSpPr>
        <p:spPr/>
        <p:txBody>
          <a:bodyPr/>
          <a:lstStyle/>
          <a:p>
            <a:endParaRPr lang="en-CA"/>
          </a:p>
        </p:txBody>
      </p:sp>
      <p:sp>
        <p:nvSpPr>
          <p:cNvPr id="29" name="Slide Number Placeholder 28"/>
          <p:cNvSpPr>
            <a:spLocks noGrp="1"/>
          </p:cNvSpPr>
          <p:nvPr>
            <p:ph type="sldNum" sz="quarter" idx="12"/>
          </p:nvPr>
        </p:nvSpPr>
        <p:spPr/>
        <p:txBody>
          <a:bodyPr/>
          <a:lstStyle/>
          <a:p>
            <a:fld id="{1552E37E-424F-4DCE-BB6E-731ABDD533B7}" type="slidenum">
              <a:rPr lang="en-CA" smtClean="0"/>
              <a:pPr/>
              <a:t>‹#›</a:t>
            </a:fld>
            <a:endParaRPr lang="en-CA"/>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none" spc="0" baseline="0">
                <a:effectLst>
                  <a:reflection blurRad="12700" stA="34000" endA="740" endPos="53000" dir="5400000" sy="-100000" algn="bl" rotWithShape="0"/>
                </a:effectLst>
              </a:defRPr>
            </a:lvl1pPr>
            <a:extLst/>
          </a:lstStyle>
          <a:p>
            <a:r>
              <a:rPr kumimoji="0" lang="en-US" dirty="0"/>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DDC91F1-C09D-4F9E-89A8-18173391BA93}" type="datetime1">
              <a:rPr lang="en-CA" smtClean="0"/>
              <a:t>2020-03-16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F7F1557-59C4-4318-89A3-C7B5F5F871B2}" type="datetime1">
              <a:rPr lang="en-CA" smtClean="0"/>
              <a:t>2020-03-16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914400" y="1628800"/>
            <a:ext cx="7772400" cy="472676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1545A7ED-0E53-422C-9262-582BCE1E41A9}" type="datetime1">
              <a:rPr lang="en-CA" smtClean="0"/>
              <a:t>2020-03-16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8B90A60-5066-4097-8F7E-E9554C8F042C}" type="datetime1">
              <a:rPr lang="en-CA" smtClean="0"/>
              <a:t>2020-03-16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552E37E-424F-4DCE-BB6E-731ABDD533B7}" type="slidenum">
              <a:rPr lang="en-CA" smtClean="0"/>
              <a:pPr/>
              <a:t>‹#›</a:t>
            </a:fld>
            <a:endParaRPr lang="en-CA"/>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6AA8F44-5540-40E9-806E-B9E2EAE2E78B}" type="datetime1">
              <a:rPr lang="en-CA" smtClean="0"/>
              <a:t>2020-03-16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153C6E0-A8BC-4A68-B70C-5DA1E00B176E}" type="datetime1">
              <a:rPr lang="en-CA" smtClean="0"/>
              <a:t>2020-03-16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552E37E-424F-4DCE-BB6E-731ABDD533B7}" type="slidenum">
              <a:rPr lang="en-CA" smtClean="0"/>
              <a:pPr/>
              <a:t>‹#›</a:t>
            </a:fld>
            <a:endParaRPr lang="en-CA"/>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AB1A27A2-6FE4-49B0-8FD1-AC9C6423346D}" type="datetime1">
              <a:rPr lang="en-CA" smtClean="0"/>
              <a:t>2020-03-16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BBFF1-0D06-4E31-9621-C8DD905FC00E}" type="datetime1">
              <a:rPr lang="en-CA" smtClean="0"/>
              <a:t>2020-03-16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2594A31-7529-4B2D-819D-EE534599C2A6}" type="datetime1">
              <a:rPr lang="en-CA" smtClean="0"/>
              <a:t>2020-03-16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552E37E-424F-4DCE-BB6E-731ABDD533B7}"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29432919-8FE7-4793-A903-39B2C1CC9BE3}" type="datetime1">
              <a:rPr lang="en-CA" smtClean="0"/>
              <a:t>2020-03-16</a:t>
            </a:fld>
            <a:endParaRPr lang="en-CA"/>
          </a:p>
        </p:txBody>
      </p:sp>
      <p:sp>
        <p:nvSpPr>
          <p:cNvPr id="6" name="Footer Placeholder 5"/>
          <p:cNvSpPr>
            <a:spLocks noGrp="1"/>
          </p:cNvSpPr>
          <p:nvPr>
            <p:ph type="ftr" sz="quarter" idx="11"/>
          </p:nvPr>
        </p:nvSpPr>
        <p:spPr>
          <a:xfrm>
            <a:off x="914400" y="55499"/>
            <a:ext cx="5562600" cy="365125"/>
          </a:xfrm>
        </p:spPr>
        <p:txBody>
          <a:bodyPr/>
          <a:lstStyle/>
          <a:p>
            <a:endParaRPr lang="en-CA"/>
          </a:p>
        </p:txBody>
      </p:sp>
      <p:sp>
        <p:nvSpPr>
          <p:cNvPr id="7" name="Slide Number Placeholder 6"/>
          <p:cNvSpPr>
            <a:spLocks noGrp="1"/>
          </p:cNvSpPr>
          <p:nvPr>
            <p:ph type="sldNum" sz="quarter" idx="12"/>
          </p:nvPr>
        </p:nvSpPr>
        <p:spPr>
          <a:xfrm>
            <a:off x="8610600" y="55499"/>
            <a:ext cx="457200" cy="365125"/>
          </a:xfrm>
        </p:spPr>
        <p:txBody>
          <a:bodyPr/>
          <a:lstStyle/>
          <a:p>
            <a:fld id="{1552E37E-424F-4DCE-BB6E-731ABDD533B7}"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D8A06CFB-4839-44C1-9139-BB08C7009ED5}" type="datetime1">
              <a:rPr lang="en-CA" smtClean="0"/>
              <a:t>2020-03-16</a:t>
            </a:fld>
            <a:endParaRPr lang="en-CA"/>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CA"/>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1552E37E-424F-4DCE-BB6E-731ABDD533B7}" type="slidenum">
              <a:rPr lang="en-CA" smtClean="0"/>
              <a:pPr/>
              <a:t>‹#›</a:t>
            </a:fld>
            <a:endParaRPr lang="en-CA"/>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microsoft.com/office/2011/relationships/inkAction" Target="../ink/inkAction1.xml"/><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4.xml"/><Relationship Id="rId6" Type="http://schemas.openxmlformats.org/officeDocument/2006/relationships/image" Target="../media/image6.png"/><Relationship Id="rId5" Type="http://schemas.microsoft.com/office/2011/relationships/inkAction" Target="../ink/inkAction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2.png"/><Relationship Id="rId2" Type="http://schemas.microsoft.com/office/2007/relationships/media" Target="../media/media13.m4a"/><Relationship Id="rId1" Type="http://schemas.openxmlformats.org/officeDocument/2006/relationships/tags" Target="../tags/tag5.xml"/><Relationship Id="rId6" Type="http://schemas.openxmlformats.org/officeDocument/2006/relationships/image" Target="../media/image7.png"/><Relationship Id="rId5" Type="http://schemas.microsoft.com/office/2011/relationships/inkAction" Target="../ink/inkAction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4.m4a"/><Relationship Id="rId7" Type="http://schemas.openxmlformats.org/officeDocument/2006/relationships/image" Target="../media/image8.png"/><Relationship Id="rId2" Type="http://schemas.microsoft.com/office/2007/relationships/media" Target="../media/media14.m4a"/><Relationship Id="rId1" Type="http://schemas.openxmlformats.org/officeDocument/2006/relationships/tags" Target="../tags/tag6.xml"/><Relationship Id="rId6" Type="http://schemas.microsoft.com/office/2011/relationships/inkAction" Target="../ink/inkAction4.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9592" y="2534016"/>
            <a:ext cx="7772400" cy="1543056"/>
          </a:xfrm>
        </p:spPr>
        <p:txBody>
          <a:bodyPr/>
          <a:lstStyle/>
          <a:p>
            <a:r>
              <a:rPr lang="en-US" sz="6000" dirty="0"/>
              <a:t>Assembly Language</a:t>
            </a:r>
            <a:endParaRPr lang="en-CA" sz="6000" dirty="0"/>
          </a:p>
        </p:txBody>
      </p:sp>
      <p:sp>
        <p:nvSpPr>
          <p:cNvPr id="3" name="TextBox 2"/>
          <p:cNvSpPr txBox="1"/>
          <p:nvPr/>
        </p:nvSpPr>
        <p:spPr>
          <a:xfrm>
            <a:off x="971600" y="5733256"/>
            <a:ext cx="7344816" cy="369332"/>
          </a:xfrm>
          <a:prstGeom prst="rect">
            <a:avLst/>
          </a:prstGeom>
          <a:noFill/>
        </p:spPr>
        <p:txBody>
          <a:bodyPr wrap="square" rtlCol="0">
            <a:spAutoFit/>
          </a:bodyPr>
          <a:lstStyle/>
          <a:p>
            <a:r>
              <a:rPr lang="en-US" dirty="0"/>
              <a:t>* Created with contributions by </a:t>
            </a:r>
            <a:r>
              <a:rPr lang="en-US" dirty="0" err="1"/>
              <a:t>Myrto</a:t>
            </a:r>
            <a:r>
              <a:rPr lang="en-US" dirty="0"/>
              <a:t> </a:t>
            </a:r>
            <a:r>
              <a:rPr lang="en-US" dirty="0" err="1"/>
              <a:t>Papadopoulou</a:t>
            </a:r>
            <a:r>
              <a:rPr lang="en-US" dirty="0"/>
              <a:t> and Frank </a:t>
            </a:r>
            <a:r>
              <a:rPr lang="en-US" dirty="0" err="1"/>
              <a:t>Plavec</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65"/>
    </mc:Choice>
    <mc:Fallback>
      <p:transition spd="slow" advTm="16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04664"/>
            <a:ext cx="7772400" cy="914400"/>
          </a:xfrm>
        </p:spPr>
        <p:txBody>
          <a:bodyPr/>
          <a:lstStyle/>
          <a:p>
            <a:r>
              <a:rPr lang="en-US" dirty="0"/>
              <a:t>Machine code + registers</a:t>
            </a:r>
            <a:endParaRPr lang="en-CA" dirty="0"/>
          </a:p>
        </p:txBody>
      </p:sp>
      <p:sp>
        <p:nvSpPr>
          <p:cNvPr id="3" name="Content Placeholder 2"/>
          <p:cNvSpPr>
            <a:spLocks noGrp="1"/>
          </p:cNvSpPr>
          <p:nvPr>
            <p:ph idx="1"/>
          </p:nvPr>
        </p:nvSpPr>
        <p:spPr>
          <a:xfrm>
            <a:off x="914400" y="1366536"/>
            <a:ext cx="7772400" cy="5230816"/>
          </a:xfrm>
        </p:spPr>
        <p:txBody>
          <a:bodyPr>
            <a:normAutofit fontScale="92500" lnSpcReduction="20000"/>
          </a:bodyPr>
          <a:lstStyle/>
          <a:p>
            <a:r>
              <a:rPr lang="en-CA" sz="2400" dirty="0"/>
              <a:t>MIPS is </a:t>
            </a:r>
            <a:r>
              <a:rPr lang="en-CA" sz="2400" dirty="0">
                <a:solidFill>
                  <a:srgbClr val="FFFF00"/>
                </a:solidFill>
              </a:rPr>
              <a:t>register-to-register</a:t>
            </a:r>
            <a:r>
              <a:rPr lang="en-CA" sz="2400" dirty="0"/>
              <a:t>.</a:t>
            </a:r>
          </a:p>
          <a:p>
            <a:pPr lvl="1"/>
            <a:r>
              <a:rPr lang="en-CA" sz="2000" dirty="0"/>
              <a:t>Almost all operations rely on register data.</a:t>
            </a:r>
          </a:p>
          <a:p>
            <a:r>
              <a:rPr lang="en-CA" sz="2400" dirty="0"/>
              <a:t>MIPS provides 32 registers (with numerical and label names). </a:t>
            </a:r>
          </a:p>
          <a:p>
            <a:pPr lvl="1"/>
            <a:r>
              <a:rPr lang="en-CA" sz="2000" dirty="0"/>
              <a:t>Some have special values:</a:t>
            </a:r>
          </a:p>
          <a:p>
            <a:pPr lvl="2"/>
            <a:r>
              <a:rPr lang="en-CA" sz="1800" dirty="0">
                <a:solidFill>
                  <a:schemeClr val="accent4">
                    <a:lumMod val="40000"/>
                    <a:lumOff val="60000"/>
                  </a:schemeClr>
                </a:solidFill>
              </a:rPr>
              <a:t>Register </a:t>
            </a:r>
            <a:r>
              <a:rPr lang="en-CA" sz="1800" dirty="0">
                <a:solidFill>
                  <a:schemeClr val="accent4">
                    <a:lumMod val="40000"/>
                    <a:lumOff val="60000"/>
                  </a:schemeClr>
                </a:solidFill>
                <a:latin typeface="Courier New" pitchFamily="49" charset="0"/>
                <a:cs typeface="Courier New" pitchFamily="49" charset="0"/>
              </a:rPr>
              <a:t>$0</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$zero</a:t>
            </a:r>
            <a:r>
              <a:rPr lang="en-CA" sz="1800" dirty="0">
                <a:solidFill>
                  <a:schemeClr val="accent4">
                    <a:lumMod val="40000"/>
                    <a:lumOff val="60000"/>
                  </a:schemeClr>
                </a:solidFill>
              </a:rPr>
              <a:t>): </a:t>
            </a:r>
            <a:r>
              <a:rPr lang="en-CA" sz="1800" dirty="0"/>
              <a:t>value </a:t>
            </a:r>
            <a:r>
              <a:rPr lang="en-CA" sz="1800" dirty="0">
                <a:latin typeface="Courier New" pitchFamily="49" charset="0"/>
                <a:cs typeface="Courier New" pitchFamily="49" charset="0"/>
              </a:rPr>
              <a:t>0</a:t>
            </a:r>
            <a:r>
              <a:rPr lang="en-CA" sz="1800" dirty="0"/>
              <a:t> -- always.</a:t>
            </a:r>
          </a:p>
          <a:p>
            <a:pPr lvl="2"/>
            <a:r>
              <a:rPr lang="en-CA" sz="1800" dirty="0">
                <a:solidFill>
                  <a:schemeClr val="accent4">
                    <a:lumMod val="40000"/>
                    <a:lumOff val="60000"/>
                  </a:schemeClr>
                </a:solidFill>
              </a:rPr>
              <a:t>Register </a:t>
            </a:r>
            <a:r>
              <a:rPr lang="en-CA" sz="1800" dirty="0">
                <a:solidFill>
                  <a:schemeClr val="accent4">
                    <a:lumMod val="40000"/>
                    <a:lumOff val="60000"/>
                  </a:schemeClr>
                </a:solidFill>
                <a:latin typeface="Courier New" pitchFamily="49" charset="0"/>
                <a:cs typeface="Courier New" pitchFamily="49" charset="0"/>
              </a:rPr>
              <a:t>$1</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$at</a:t>
            </a:r>
            <a:r>
              <a:rPr lang="en-CA" sz="1800" dirty="0">
                <a:solidFill>
                  <a:schemeClr val="accent4">
                    <a:lumMod val="40000"/>
                    <a:lumOff val="60000"/>
                  </a:schemeClr>
                </a:solidFill>
              </a:rPr>
              <a:t>): </a:t>
            </a:r>
            <a:r>
              <a:rPr lang="en-CA" sz="1800" dirty="0"/>
              <a:t>reserved for the assembler.</a:t>
            </a:r>
          </a:p>
          <a:p>
            <a:pPr lvl="2"/>
            <a:r>
              <a:rPr lang="en-CA" sz="1800" dirty="0">
                <a:solidFill>
                  <a:schemeClr val="accent4">
                    <a:lumMod val="40000"/>
                    <a:lumOff val="60000"/>
                  </a:schemeClr>
                </a:solidFill>
              </a:rPr>
              <a:t>Registers </a:t>
            </a:r>
            <a:r>
              <a:rPr lang="en-CA" sz="1800" dirty="0">
                <a:solidFill>
                  <a:schemeClr val="accent4">
                    <a:lumMod val="40000"/>
                    <a:lumOff val="60000"/>
                  </a:schemeClr>
                </a:solidFill>
                <a:latin typeface="Courier New" pitchFamily="49" charset="0"/>
                <a:cs typeface="Courier New" pitchFamily="49" charset="0"/>
              </a:rPr>
              <a:t>$28-$31</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a:t>
            </a:r>
            <a:r>
              <a:rPr lang="en-CA" sz="1800" dirty="0" err="1">
                <a:solidFill>
                  <a:schemeClr val="accent4">
                    <a:lumMod val="40000"/>
                    <a:lumOff val="60000"/>
                  </a:schemeClr>
                </a:solidFill>
                <a:latin typeface="Courier New" panose="02070309020205020404" pitchFamily="49" charset="0"/>
                <a:cs typeface="Courier New" panose="02070309020205020404" pitchFamily="49" charset="0"/>
              </a:rPr>
              <a:t>gp</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a:t>
            </a:r>
            <a:r>
              <a:rPr lang="en-CA" sz="1800" dirty="0" err="1">
                <a:solidFill>
                  <a:schemeClr val="accent4">
                    <a:lumMod val="40000"/>
                    <a:lumOff val="60000"/>
                  </a:schemeClr>
                </a:solidFill>
                <a:latin typeface="Courier New" panose="02070309020205020404" pitchFamily="49" charset="0"/>
                <a:cs typeface="Courier New" panose="02070309020205020404" pitchFamily="49" charset="0"/>
              </a:rPr>
              <a:t>sp</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a:t>
            </a:r>
            <a:r>
              <a:rPr lang="en-CA" sz="1800" dirty="0" err="1">
                <a:solidFill>
                  <a:schemeClr val="accent4">
                    <a:lumMod val="40000"/>
                    <a:lumOff val="60000"/>
                  </a:schemeClr>
                </a:solidFill>
                <a:latin typeface="Courier New" panose="02070309020205020404" pitchFamily="49" charset="0"/>
                <a:cs typeface="Courier New" panose="02070309020205020404" pitchFamily="49" charset="0"/>
              </a:rPr>
              <a:t>fp</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$ra</a:t>
            </a:r>
            <a:r>
              <a:rPr lang="en-CA" sz="1800" dirty="0">
                <a:solidFill>
                  <a:schemeClr val="accent4">
                    <a:lumMod val="40000"/>
                    <a:lumOff val="60000"/>
                  </a:schemeClr>
                </a:solidFill>
              </a:rPr>
              <a:t>): </a:t>
            </a:r>
            <a:r>
              <a:rPr lang="en-CA" sz="1800" dirty="0"/>
              <a:t>memory and function support</a:t>
            </a:r>
          </a:p>
          <a:p>
            <a:pPr lvl="2"/>
            <a:r>
              <a:rPr lang="en-CA" sz="1800" dirty="0">
                <a:solidFill>
                  <a:schemeClr val="accent4">
                    <a:lumMod val="40000"/>
                    <a:lumOff val="60000"/>
                  </a:schemeClr>
                </a:solidFill>
              </a:rPr>
              <a:t>Registers </a:t>
            </a:r>
            <a:r>
              <a:rPr lang="en-CA" sz="1800" dirty="0">
                <a:solidFill>
                  <a:schemeClr val="accent4">
                    <a:lumMod val="40000"/>
                    <a:lumOff val="60000"/>
                  </a:schemeClr>
                </a:solidFill>
                <a:latin typeface="Courier New" pitchFamily="49" charset="0"/>
                <a:cs typeface="Courier New" pitchFamily="49" charset="0"/>
              </a:rPr>
              <a:t>$26-$27</a:t>
            </a:r>
            <a:r>
              <a:rPr lang="en-CA" sz="1800" dirty="0">
                <a:solidFill>
                  <a:schemeClr val="accent4">
                    <a:lumMod val="40000"/>
                    <a:lumOff val="60000"/>
                  </a:schemeClr>
                </a:solidFill>
              </a:rPr>
              <a:t>: </a:t>
            </a:r>
            <a:r>
              <a:rPr lang="en-CA" sz="1800" dirty="0"/>
              <a:t>reserved for OS kernel</a:t>
            </a:r>
          </a:p>
          <a:p>
            <a:pPr lvl="1"/>
            <a:r>
              <a:rPr lang="en-CA" sz="2000" dirty="0"/>
              <a:t>Some are used by programs as functions parameters:</a:t>
            </a:r>
          </a:p>
          <a:p>
            <a:pPr lvl="2"/>
            <a:r>
              <a:rPr lang="en-CA" sz="1800" dirty="0">
                <a:solidFill>
                  <a:schemeClr val="accent4">
                    <a:lumMod val="40000"/>
                    <a:lumOff val="60000"/>
                  </a:schemeClr>
                </a:solidFill>
              </a:rPr>
              <a:t>Registers </a:t>
            </a:r>
            <a:r>
              <a:rPr lang="en-CA" sz="1800" dirty="0">
                <a:solidFill>
                  <a:schemeClr val="accent4">
                    <a:lumMod val="40000"/>
                    <a:lumOff val="60000"/>
                  </a:schemeClr>
                </a:solidFill>
                <a:latin typeface="Courier New" pitchFamily="49" charset="0"/>
                <a:cs typeface="Courier New" pitchFamily="49" charset="0"/>
              </a:rPr>
              <a:t>$2-$3</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$v0</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$v1</a:t>
            </a:r>
            <a:r>
              <a:rPr lang="en-CA" sz="1800" dirty="0">
                <a:solidFill>
                  <a:schemeClr val="accent4">
                    <a:lumMod val="40000"/>
                    <a:lumOff val="60000"/>
                  </a:schemeClr>
                </a:solidFill>
              </a:rPr>
              <a:t>): </a:t>
            </a:r>
            <a:r>
              <a:rPr lang="en-CA" sz="1800" dirty="0"/>
              <a:t>return values</a:t>
            </a:r>
          </a:p>
          <a:p>
            <a:pPr lvl="2"/>
            <a:r>
              <a:rPr lang="en-CA" sz="1800" dirty="0">
                <a:solidFill>
                  <a:schemeClr val="accent4">
                    <a:lumMod val="40000"/>
                    <a:lumOff val="60000"/>
                  </a:schemeClr>
                </a:solidFill>
              </a:rPr>
              <a:t>Registers </a:t>
            </a:r>
            <a:r>
              <a:rPr lang="en-CA" sz="1800" dirty="0">
                <a:solidFill>
                  <a:schemeClr val="accent4">
                    <a:lumMod val="40000"/>
                    <a:lumOff val="60000"/>
                  </a:schemeClr>
                </a:solidFill>
                <a:latin typeface="Courier New" pitchFamily="49" charset="0"/>
                <a:cs typeface="Courier New" pitchFamily="49" charset="0"/>
              </a:rPr>
              <a:t>$4-$7</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$a0</a:t>
            </a:r>
            <a:r>
              <a:rPr lang="en-CA" sz="1800" dirty="0">
                <a:solidFill>
                  <a:schemeClr val="accent4">
                    <a:lumMod val="40000"/>
                    <a:lumOff val="60000"/>
                  </a:schemeClr>
                </a:solidFill>
              </a:rPr>
              <a:t>-</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$a3</a:t>
            </a:r>
            <a:r>
              <a:rPr lang="en-CA" sz="1800" dirty="0">
                <a:solidFill>
                  <a:schemeClr val="accent4">
                    <a:lumMod val="40000"/>
                    <a:lumOff val="60000"/>
                  </a:schemeClr>
                </a:solidFill>
              </a:rPr>
              <a:t>): </a:t>
            </a:r>
            <a:r>
              <a:rPr lang="en-CA" sz="1800" dirty="0"/>
              <a:t>function arguments</a:t>
            </a:r>
          </a:p>
          <a:p>
            <a:pPr lvl="1"/>
            <a:r>
              <a:rPr lang="en-CA" sz="2000" dirty="0"/>
              <a:t>Some are used by programs to store values:</a:t>
            </a:r>
          </a:p>
          <a:p>
            <a:pPr lvl="2"/>
            <a:r>
              <a:rPr lang="en-CA" sz="1800" dirty="0">
                <a:solidFill>
                  <a:schemeClr val="accent4">
                    <a:lumMod val="40000"/>
                    <a:lumOff val="60000"/>
                  </a:schemeClr>
                </a:solidFill>
              </a:rPr>
              <a:t>Registers </a:t>
            </a:r>
            <a:r>
              <a:rPr lang="en-CA" sz="1800" dirty="0">
                <a:solidFill>
                  <a:schemeClr val="accent4">
                    <a:lumMod val="40000"/>
                    <a:lumOff val="60000"/>
                  </a:schemeClr>
                </a:solidFill>
                <a:latin typeface="Courier New" pitchFamily="49" charset="0"/>
                <a:cs typeface="Courier New" pitchFamily="49" charset="0"/>
              </a:rPr>
              <a:t>$8-$15</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itchFamily="49" charset="0"/>
                <a:cs typeface="Courier New" pitchFamily="49" charset="0"/>
              </a:rPr>
              <a:t>$24-$25</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$t0</a:t>
            </a:r>
            <a:r>
              <a:rPr lang="en-CA" sz="1800" dirty="0">
                <a:solidFill>
                  <a:schemeClr val="accent4">
                    <a:lumMod val="40000"/>
                    <a:lumOff val="60000"/>
                  </a:schemeClr>
                </a:solidFill>
              </a:rPr>
              <a:t>-</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$t9</a:t>
            </a:r>
            <a:r>
              <a:rPr lang="en-CA" sz="1800" dirty="0">
                <a:solidFill>
                  <a:schemeClr val="accent4">
                    <a:lumMod val="40000"/>
                    <a:lumOff val="60000"/>
                  </a:schemeClr>
                </a:solidFill>
              </a:rPr>
              <a:t>): </a:t>
            </a:r>
            <a:r>
              <a:rPr lang="en-CA" sz="1800" dirty="0"/>
              <a:t>temporaries</a:t>
            </a:r>
          </a:p>
          <a:p>
            <a:pPr lvl="2"/>
            <a:r>
              <a:rPr lang="en-CA" sz="1800" dirty="0">
                <a:solidFill>
                  <a:schemeClr val="accent4">
                    <a:lumMod val="40000"/>
                    <a:lumOff val="60000"/>
                  </a:schemeClr>
                </a:solidFill>
              </a:rPr>
              <a:t>Registers </a:t>
            </a:r>
            <a:r>
              <a:rPr lang="en-CA" sz="1800" dirty="0">
                <a:solidFill>
                  <a:schemeClr val="accent4">
                    <a:lumMod val="40000"/>
                    <a:lumOff val="60000"/>
                  </a:schemeClr>
                </a:solidFill>
                <a:latin typeface="Courier New" pitchFamily="49" charset="0"/>
                <a:cs typeface="Courier New" pitchFamily="49" charset="0"/>
              </a:rPr>
              <a:t>$16-$23</a:t>
            </a:r>
            <a:r>
              <a:rPr lang="en-CA" sz="1800" dirty="0">
                <a:solidFill>
                  <a:schemeClr val="accent4">
                    <a:lumMod val="40000"/>
                    <a:lumOff val="60000"/>
                  </a:schemeClr>
                </a:solidFill>
              </a:rPr>
              <a:t> (</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$s0</a:t>
            </a:r>
            <a:r>
              <a:rPr lang="en-CA" sz="1800" dirty="0">
                <a:solidFill>
                  <a:schemeClr val="accent4">
                    <a:lumMod val="40000"/>
                    <a:lumOff val="60000"/>
                  </a:schemeClr>
                </a:solidFill>
              </a:rPr>
              <a:t>-</a:t>
            </a:r>
            <a:r>
              <a:rPr lang="en-CA" sz="1800" dirty="0">
                <a:solidFill>
                  <a:schemeClr val="accent4">
                    <a:lumMod val="40000"/>
                    <a:lumOff val="60000"/>
                  </a:schemeClr>
                </a:solidFill>
                <a:latin typeface="Courier New" panose="02070309020205020404" pitchFamily="49" charset="0"/>
                <a:cs typeface="Courier New" panose="02070309020205020404" pitchFamily="49" charset="0"/>
              </a:rPr>
              <a:t>$s7</a:t>
            </a:r>
            <a:r>
              <a:rPr lang="en-CA" sz="1800" dirty="0">
                <a:solidFill>
                  <a:schemeClr val="accent4">
                    <a:lumMod val="40000"/>
                    <a:lumOff val="60000"/>
                  </a:schemeClr>
                </a:solidFill>
              </a:rPr>
              <a:t>): </a:t>
            </a:r>
            <a:r>
              <a:rPr lang="en-CA" sz="1800" dirty="0"/>
              <a:t>saved temporaries</a:t>
            </a:r>
          </a:p>
          <a:p>
            <a:pPr lvl="1"/>
            <a:r>
              <a:rPr lang="en-US" sz="2000" dirty="0"/>
              <a:t>Also three special registers (</a:t>
            </a:r>
            <a:r>
              <a:rPr lang="en-US" sz="2000" dirty="0">
                <a:solidFill>
                  <a:schemeClr val="accent4">
                    <a:lumMod val="40000"/>
                    <a:lumOff val="60000"/>
                  </a:schemeClr>
                </a:solidFill>
                <a:latin typeface="Courier New" panose="02070309020205020404" pitchFamily="49" charset="0"/>
                <a:cs typeface="Courier New" panose="02070309020205020404" pitchFamily="49" charset="0"/>
              </a:rPr>
              <a:t>PC</a:t>
            </a:r>
            <a:r>
              <a:rPr lang="en-US" sz="2000" dirty="0"/>
              <a:t>, </a:t>
            </a:r>
            <a:r>
              <a:rPr lang="en-US" sz="2000" dirty="0">
                <a:solidFill>
                  <a:schemeClr val="accent4">
                    <a:lumMod val="40000"/>
                    <a:lumOff val="60000"/>
                  </a:schemeClr>
                </a:solidFill>
                <a:latin typeface="Courier New" panose="02070309020205020404" pitchFamily="49" charset="0"/>
                <a:cs typeface="Courier New" panose="02070309020205020404" pitchFamily="49" charset="0"/>
              </a:rPr>
              <a:t>HI</a:t>
            </a:r>
            <a:r>
              <a:rPr lang="en-US" sz="2000" dirty="0"/>
              <a:t>, </a:t>
            </a:r>
            <a:r>
              <a:rPr lang="en-US" sz="2000" dirty="0">
                <a:solidFill>
                  <a:schemeClr val="accent4">
                    <a:lumMod val="40000"/>
                    <a:lumOff val="60000"/>
                  </a:schemeClr>
                </a:solidFill>
                <a:latin typeface="Courier New" panose="02070309020205020404" pitchFamily="49" charset="0"/>
                <a:cs typeface="Courier New" panose="02070309020205020404" pitchFamily="49" charset="0"/>
              </a:rPr>
              <a:t>LO</a:t>
            </a:r>
            <a:r>
              <a:rPr lang="en-US" sz="2000" dirty="0"/>
              <a:t>) that are not directly accessible.</a:t>
            </a:r>
          </a:p>
          <a:p>
            <a:pPr lvl="2"/>
            <a:r>
              <a:rPr lang="en-US" sz="1800" dirty="0">
                <a:latin typeface="Courier New" panose="02070309020205020404" pitchFamily="49" charset="0"/>
                <a:cs typeface="Courier New" panose="02070309020205020404" pitchFamily="49" charset="0"/>
              </a:rPr>
              <a:t>HI</a:t>
            </a:r>
            <a:r>
              <a:rPr lang="en-US" sz="1800" dirty="0"/>
              <a:t> and </a:t>
            </a:r>
            <a:r>
              <a:rPr lang="en-US" sz="1800" dirty="0">
                <a:latin typeface="Courier New" panose="02070309020205020404" pitchFamily="49" charset="0"/>
                <a:cs typeface="Courier New" panose="02070309020205020404" pitchFamily="49" charset="0"/>
              </a:rPr>
              <a:t>LO</a:t>
            </a:r>
            <a:r>
              <a:rPr lang="en-US" sz="1800" dirty="0"/>
              <a:t> are used in multiplication and division, and have special instructions for accessing them.</a:t>
            </a:r>
            <a:endParaRPr lang="en-CA" sz="1800" dirty="0"/>
          </a:p>
        </p:txBody>
      </p:sp>
      <p:sp>
        <p:nvSpPr>
          <p:cNvPr id="4" name="Slide Number Placeholder 3"/>
          <p:cNvSpPr>
            <a:spLocks noGrp="1"/>
          </p:cNvSpPr>
          <p:nvPr>
            <p:ph type="sldNum" sz="quarter" idx="12"/>
          </p:nvPr>
        </p:nvSpPr>
        <p:spPr/>
        <p:txBody>
          <a:bodyPr/>
          <a:lstStyle/>
          <a:p>
            <a:fld id="{1552E37E-424F-4DCE-BB6E-731ABDD533B7}" type="slidenum">
              <a:rPr lang="en-CA" smtClean="0"/>
              <a:pPr/>
              <a:t>10</a:t>
            </a:fld>
            <a:endParaRPr lang="en-CA"/>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1" name="Ink 10"/>
              <p14:cNvContentPartPr/>
              <p14:nvPr>
                <p:extLst>
                  <p:ext uri="{42D2F446-02D8-4167-A562-619A0277C38B}">
                    <p15:isNarration xmlns:p15="http://schemas.microsoft.com/office/powerpoint/2012/main" val="1"/>
                  </p:ext>
                </p:extLst>
              </p14:nvPr>
            </p14:nvContentPartPr>
            <p14:xfrm>
              <a:off x="2795040" y="2857320"/>
              <a:ext cx="2831040" cy="2759760"/>
            </p14:xfrm>
          </p:contentPart>
        </mc:Choice>
        <mc:Fallback>
          <p:pic>
            <p:nvPicPr>
              <p:cNvPr id="11" name="Ink 10"/>
              <p:cNvPicPr>
                <a:picLocks noGrp="1" noRot="1" noChangeAspect="1" noMove="1" noResize="1" noEditPoints="1" noAdjustHandles="1" noChangeArrowheads="1" noChangeShapeType="1"/>
              </p:cNvPicPr>
              <p:nvPr/>
            </p:nvPicPr>
            <p:blipFill>
              <a:blip r:embed="rId6"/>
              <a:stretch>
                <a:fillRect/>
              </a:stretch>
            </p:blipFill>
            <p:spPr>
              <a:xfrm>
                <a:off x="2785680" y="2847960"/>
                <a:ext cx="2849760" cy="2778480"/>
              </a:xfrm>
              <a:prstGeom prst="rect">
                <a:avLst/>
              </a:prstGeom>
            </p:spPr>
          </p:pic>
        </mc:Fallback>
      </mc:AlternateContent>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2554"/>
    </mc:Choice>
    <mc:Fallback>
      <p:transition spd="slow" advTm="32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Filling in the blanks</a:t>
            </a:r>
            <a:endParaRPr lang="en-CA" dirty="0"/>
          </a:p>
        </p:txBody>
      </p:sp>
      <p:sp>
        <p:nvSpPr>
          <p:cNvPr id="3" name="Content Placeholder 2"/>
          <p:cNvSpPr>
            <a:spLocks noGrp="1"/>
          </p:cNvSpPr>
          <p:nvPr>
            <p:ph idx="1"/>
          </p:nvPr>
        </p:nvSpPr>
        <p:spPr>
          <a:xfrm>
            <a:off x="914400" y="1424389"/>
            <a:ext cx="7834064" cy="2359000"/>
          </a:xfrm>
        </p:spPr>
        <p:txBody>
          <a:bodyPr>
            <a:normAutofit fontScale="92500"/>
          </a:bodyPr>
          <a:lstStyle/>
          <a:p>
            <a:r>
              <a:rPr lang="en-US" dirty="0"/>
              <a:t>In our previous example, registers </a:t>
            </a:r>
            <a:r>
              <a:rPr lang="en-US" dirty="0">
                <a:latin typeface="Courier New" panose="02070309020205020404" pitchFamily="49" charset="0"/>
                <a:cs typeface="Courier New" panose="02070309020205020404" pitchFamily="49" charset="0"/>
              </a:rPr>
              <a:t>$t1</a:t>
            </a:r>
            <a:r>
              <a:rPr lang="en-US" dirty="0"/>
              <a:t> and </a:t>
            </a:r>
            <a:r>
              <a:rPr lang="en-US" dirty="0">
                <a:latin typeface="Courier New" panose="02070309020205020404" pitchFamily="49" charset="0"/>
                <a:cs typeface="Courier New" panose="02070309020205020404" pitchFamily="49" charset="0"/>
              </a:rPr>
              <a:t>$t2</a:t>
            </a:r>
            <a:r>
              <a:rPr lang="en-US" dirty="0"/>
              <a:t> are registers 9 and 10 respectively, and register </a:t>
            </a:r>
            <a:r>
              <a:rPr lang="en-US" dirty="0">
                <a:latin typeface="Courier New" panose="02070309020205020404" pitchFamily="49" charset="0"/>
                <a:cs typeface="Courier New" panose="02070309020205020404" pitchFamily="49" charset="0"/>
              </a:rPr>
              <a:t>$t3</a:t>
            </a:r>
            <a:r>
              <a:rPr lang="en-US" dirty="0"/>
              <a:t> is the </a:t>
            </a:r>
            <a:r>
              <a:rPr lang="en-US" dirty="0" smtClean="0"/>
              <a:t>register number 11.</a:t>
            </a:r>
            <a:endParaRPr lang="en-US" dirty="0"/>
          </a:p>
          <a:p>
            <a:r>
              <a:rPr lang="en-US" dirty="0"/>
              <a:t>The registers for this instruction are encoded as </a:t>
            </a:r>
            <a:r>
              <a:rPr lang="en-US" dirty="0">
                <a:solidFill>
                  <a:srgbClr val="FFFF00"/>
                </a:solidFill>
                <a:latin typeface="Courier New" panose="02070309020205020404" pitchFamily="49" charset="0"/>
                <a:cs typeface="Courier New" panose="02070309020205020404" pitchFamily="49" charset="0"/>
              </a:rPr>
              <a:t>01001</a:t>
            </a:r>
            <a:r>
              <a:rPr lang="en-US" dirty="0"/>
              <a:t> (</a:t>
            </a:r>
            <a:r>
              <a:rPr lang="en-US" dirty="0">
                <a:solidFill>
                  <a:srgbClr val="FFFF00"/>
                </a:solidFill>
                <a:latin typeface="Courier New" panose="02070309020205020404" pitchFamily="49" charset="0"/>
                <a:cs typeface="Courier New" panose="02070309020205020404" pitchFamily="49" charset="0"/>
              </a:rPr>
              <a:t>$t1</a:t>
            </a:r>
            <a:r>
              <a:rPr lang="en-US" dirty="0"/>
              <a:t>), </a:t>
            </a:r>
            <a:r>
              <a:rPr lang="en-US" dirty="0">
                <a:solidFill>
                  <a:srgbClr val="FFFF00"/>
                </a:solidFill>
                <a:latin typeface="Courier New" panose="02070309020205020404" pitchFamily="49" charset="0"/>
                <a:cs typeface="Courier New" panose="02070309020205020404" pitchFamily="49" charset="0"/>
              </a:rPr>
              <a:t>01010</a:t>
            </a:r>
            <a:r>
              <a:rPr lang="en-US" dirty="0"/>
              <a:t> (</a:t>
            </a:r>
            <a:r>
              <a:rPr lang="en-US" dirty="0">
                <a:solidFill>
                  <a:srgbClr val="FFFF00"/>
                </a:solidFill>
                <a:latin typeface="Courier New" panose="02070309020205020404" pitchFamily="49" charset="0"/>
                <a:cs typeface="Courier New" panose="02070309020205020404" pitchFamily="49" charset="0"/>
              </a:rPr>
              <a:t>$t2</a:t>
            </a:r>
            <a:r>
              <a:rPr lang="en-US" dirty="0"/>
              <a:t>) and </a:t>
            </a:r>
            <a:r>
              <a:rPr lang="en-US" dirty="0">
                <a:solidFill>
                  <a:srgbClr val="FFFF00"/>
                </a:solidFill>
                <a:latin typeface="Courier New" panose="02070309020205020404" pitchFamily="49" charset="0"/>
                <a:cs typeface="Courier New" panose="02070309020205020404" pitchFamily="49" charset="0"/>
              </a:rPr>
              <a:t>01011</a:t>
            </a:r>
            <a:r>
              <a:rPr lang="en-US" dirty="0"/>
              <a:t> (</a:t>
            </a:r>
            <a:r>
              <a:rPr lang="en-US" dirty="0">
                <a:solidFill>
                  <a:srgbClr val="FFFF00"/>
                </a:solidFill>
                <a:latin typeface="Courier New" panose="02070309020205020404" pitchFamily="49" charset="0"/>
                <a:cs typeface="Courier New" panose="02070309020205020404" pitchFamily="49" charset="0"/>
              </a:rPr>
              <a:t>$t3</a:t>
            </a:r>
            <a:r>
              <a:rPr lang="en-US" dirty="0"/>
              <a:t>).</a:t>
            </a:r>
            <a:endParaRPr lang="en-CA" dirty="0"/>
          </a:p>
        </p:txBody>
      </p:sp>
      <p:sp>
        <p:nvSpPr>
          <p:cNvPr id="4" name="TextBox 3"/>
          <p:cNvSpPr txBox="1"/>
          <p:nvPr/>
        </p:nvSpPr>
        <p:spPr>
          <a:xfrm>
            <a:off x="3131840" y="4203271"/>
            <a:ext cx="298543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en-CA" sz="2000" dirty="0">
                <a:latin typeface="Courier New" pitchFamily="49" charset="0"/>
                <a:cs typeface="Courier New" pitchFamily="49" charset="0"/>
              </a:rPr>
              <a:t>add $t3, $t1, $t2</a:t>
            </a:r>
          </a:p>
        </p:txBody>
      </p:sp>
      <p:sp>
        <p:nvSpPr>
          <p:cNvPr id="5" name="TextBox 4"/>
          <p:cNvSpPr txBox="1"/>
          <p:nvPr/>
        </p:nvSpPr>
        <p:spPr>
          <a:xfrm>
            <a:off x="1868801" y="5067367"/>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000000</a:t>
            </a:r>
            <a:endParaRPr lang="en-CA" sz="2000" dirty="0">
              <a:latin typeface="Courier New" pitchFamily="49" charset="0"/>
              <a:cs typeface="Courier New" pitchFamily="49" charset="0"/>
            </a:endParaRPr>
          </a:p>
        </p:txBody>
      </p:sp>
      <p:sp>
        <p:nvSpPr>
          <p:cNvPr id="8" name="TextBox 7"/>
          <p:cNvSpPr txBox="1"/>
          <p:nvPr/>
        </p:nvSpPr>
        <p:spPr>
          <a:xfrm>
            <a:off x="6621329" y="5067367"/>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100000</a:t>
            </a:r>
            <a:endParaRPr lang="en-CA" sz="2000" dirty="0">
              <a:latin typeface="Courier New" pitchFamily="49" charset="0"/>
              <a:cs typeface="Courier New" pitchFamily="49" charset="0"/>
            </a:endParaRPr>
          </a:p>
        </p:txBody>
      </p:sp>
      <p:cxnSp>
        <p:nvCxnSpPr>
          <p:cNvPr id="12" name="Elbow Connector 11"/>
          <p:cNvCxnSpPr/>
          <p:nvPr/>
        </p:nvCxnSpPr>
        <p:spPr>
          <a:xfrm rot="5400000">
            <a:off x="2839185" y="4387288"/>
            <a:ext cx="365760" cy="100584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5242914" y="3061407"/>
            <a:ext cx="365760" cy="36576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948921" y="4707328"/>
            <a:ext cx="2013952" cy="1572562"/>
            <a:chOff x="2555776" y="3861049"/>
            <a:chExt cx="2013952" cy="1572562"/>
          </a:xfrm>
        </p:grpSpPr>
        <p:sp>
          <p:nvSpPr>
            <p:cNvPr id="6" name="TextBox 5"/>
            <p:cNvSpPr txBox="1"/>
            <p:nvPr/>
          </p:nvSpPr>
          <p:spPr>
            <a:xfrm>
              <a:off x="2555776"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b="1" dirty="0">
                  <a:solidFill>
                    <a:srgbClr val="FFFF00"/>
                  </a:solidFill>
                  <a:latin typeface="Courier New" pitchFamily="49" charset="0"/>
                  <a:cs typeface="Courier New" pitchFamily="49" charset="0"/>
                </a:rPr>
                <a:t>01001</a:t>
              </a:r>
              <a:endParaRPr lang="en-CA" sz="2000" b="1" dirty="0">
                <a:solidFill>
                  <a:srgbClr val="FFFF00"/>
                </a:solidFill>
                <a:latin typeface="Courier New" pitchFamily="49" charset="0"/>
                <a:cs typeface="Courier New" pitchFamily="49" charset="0"/>
              </a:endParaRPr>
            </a:p>
          </p:txBody>
        </p:sp>
        <p:cxnSp>
          <p:nvCxnSpPr>
            <p:cNvPr id="16" name="Elbow Connector 15"/>
            <p:cNvCxnSpPr/>
            <p:nvPr/>
          </p:nvCxnSpPr>
          <p:spPr>
            <a:xfrm rot="5400000">
              <a:off x="3335288" y="3723889"/>
              <a:ext cx="1097280" cy="13716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258777" y="4690167"/>
            <a:ext cx="2290544" cy="1589723"/>
            <a:chOff x="3865632" y="3843888"/>
            <a:chExt cx="2290544" cy="1589723"/>
          </a:xfrm>
        </p:grpSpPr>
        <p:sp>
          <p:nvSpPr>
            <p:cNvPr id="15" name="TextBox 14"/>
            <p:cNvSpPr txBox="1"/>
            <p:nvPr/>
          </p:nvSpPr>
          <p:spPr>
            <a:xfrm>
              <a:off x="5017403"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b="1" dirty="0">
                  <a:solidFill>
                    <a:srgbClr val="FFFF00"/>
                  </a:solidFill>
                  <a:latin typeface="Courier New" pitchFamily="49" charset="0"/>
                  <a:cs typeface="Courier New" pitchFamily="49" charset="0"/>
                </a:rPr>
                <a:t>01011</a:t>
              </a:r>
              <a:endParaRPr lang="en-CA" sz="2000" b="1" dirty="0">
                <a:solidFill>
                  <a:srgbClr val="FFFF00"/>
                </a:solidFill>
                <a:latin typeface="Courier New" pitchFamily="49" charset="0"/>
                <a:cs typeface="Courier New" pitchFamily="49" charset="0"/>
              </a:endParaRPr>
            </a:p>
          </p:txBody>
        </p:sp>
        <p:cxnSp>
          <p:nvCxnSpPr>
            <p:cNvPr id="17" name="Elbow Connector 16"/>
            <p:cNvCxnSpPr/>
            <p:nvPr/>
          </p:nvCxnSpPr>
          <p:spPr>
            <a:xfrm rot="16200000" flipH="1">
              <a:off x="4185672" y="3523848"/>
              <a:ext cx="1097280" cy="1737360"/>
            </a:xfrm>
            <a:prstGeom prst="bentConnector3">
              <a:avLst>
                <a:gd name="adj1" fmla="val 41162"/>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173057" y="4707327"/>
            <a:ext cx="1512168" cy="1572563"/>
            <a:chOff x="3779912" y="3861048"/>
            <a:chExt cx="1512168" cy="1572563"/>
          </a:xfrm>
        </p:grpSpPr>
        <p:sp>
          <p:nvSpPr>
            <p:cNvPr id="14" name="TextBox 13"/>
            <p:cNvSpPr txBox="1"/>
            <p:nvPr/>
          </p:nvSpPr>
          <p:spPr>
            <a:xfrm>
              <a:off x="3779912"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b="1" dirty="0">
                  <a:solidFill>
                    <a:srgbClr val="FFFF00"/>
                  </a:solidFill>
                  <a:latin typeface="Courier New" pitchFamily="49" charset="0"/>
                  <a:cs typeface="Courier New" pitchFamily="49" charset="0"/>
                </a:rPr>
                <a:t>01010</a:t>
              </a:r>
              <a:endParaRPr lang="en-CA" sz="2000" b="1" dirty="0">
                <a:solidFill>
                  <a:srgbClr val="FFFF00"/>
                </a:solidFill>
                <a:latin typeface="Courier New" pitchFamily="49" charset="0"/>
                <a:cs typeface="Courier New" pitchFamily="49" charset="0"/>
              </a:endParaRPr>
            </a:p>
          </p:txBody>
        </p:sp>
        <p:cxnSp>
          <p:nvCxnSpPr>
            <p:cNvPr id="18" name="Elbow Connector 17"/>
            <p:cNvCxnSpPr/>
            <p:nvPr/>
          </p:nvCxnSpPr>
          <p:spPr>
            <a:xfrm rot="5400000">
              <a:off x="4286240" y="3952488"/>
              <a:ext cx="1097280" cy="914400"/>
            </a:xfrm>
            <a:prstGeom prst="bentConnector3">
              <a:avLst>
                <a:gd name="adj1" fmla="val 58838"/>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1552E37E-424F-4DCE-BB6E-731ABDD533B7}" type="slidenum">
              <a:rPr lang="en-CA" smtClean="0"/>
              <a:pPr/>
              <a:t>11</a:t>
            </a:fld>
            <a:endParaRPr lang="en-CA"/>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02258133"/>
      </p:ext>
    </p:extLst>
  </p:cSld>
  <p:clrMapOvr>
    <a:masterClrMapping/>
  </p:clrMapOvr>
  <mc:AlternateContent xmlns:mc="http://schemas.openxmlformats.org/markup-compatibility/2006">
    <mc:Choice xmlns:p14="http://schemas.microsoft.com/office/powerpoint/2010/main" Requires="p14">
      <p:transition spd="slow" p14:dur="2000" advTm="36888"/>
    </mc:Choice>
    <mc:Fallback>
      <p:transition spd="slow" advTm="3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I-type instructions</a:t>
            </a:r>
            <a:endParaRPr lang="en-CA" dirty="0"/>
          </a:p>
        </p:txBody>
      </p:sp>
      <p:sp>
        <p:nvSpPr>
          <p:cNvPr id="3" name="Content Placeholder 2"/>
          <p:cNvSpPr>
            <a:spLocks noGrp="1"/>
          </p:cNvSpPr>
          <p:nvPr>
            <p:ph idx="1"/>
          </p:nvPr>
        </p:nvSpPr>
        <p:spPr>
          <a:xfrm>
            <a:off x="914400" y="1424389"/>
            <a:ext cx="7834064" cy="2359000"/>
          </a:xfrm>
        </p:spPr>
        <p:txBody>
          <a:bodyPr>
            <a:normAutofit lnSpcReduction="10000"/>
          </a:bodyPr>
          <a:lstStyle/>
          <a:p>
            <a:r>
              <a:rPr lang="en-US" dirty="0"/>
              <a:t>I-type instructions </a:t>
            </a:r>
            <a:r>
              <a:rPr lang="en-US" dirty="0">
                <a:solidFill>
                  <a:srgbClr val="FFFF00"/>
                </a:solidFill>
              </a:rPr>
              <a:t>also</a:t>
            </a:r>
            <a:r>
              <a:rPr lang="en-US" dirty="0"/>
              <a:t> operate on </a:t>
            </a:r>
            <a:r>
              <a:rPr lang="en-US" dirty="0">
                <a:solidFill>
                  <a:srgbClr val="FFFF00"/>
                </a:solidFill>
              </a:rPr>
              <a:t>registers</a:t>
            </a:r>
            <a:r>
              <a:rPr lang="en-US" dirty="0"/>
              <a:t>, but </a:t>
            </a:r>
            <a:r>
              <a:rPr lang="en-US" dirty="0">
                <a:solidFill>
                  <a:srgbClr val="FFFF00"/>
                </a:solidFill>
              </a:rPr>
              <a:t>involve</a:t>
            </a:r>
            <a:r>
              <a:rPr lang="en-US" dirty="0"/>
              <a:t> a </a:t>
            </a:r>
            <a:r>
              <a:rPr lang="en-US" dirty="0">
                <a:solidFill>
                  <a:srgbClr val="FFFF00"/>
                </a:solidFill>
              </a:rPr>
              <a:t>constant</a:t>
            </a:r>
            <a:r>
              <a:rPr lang="en-US" dirty="0"/>
              <a:t> value as well.</a:t>
            </a:r>
          </a:p>
          <a:p>
            <a:pPr lvl="1"/>
            <a:r>
              <a:rPr lang="en-US" dirty="0"/>
              <a:t>This constant is encoded in the last 16 bits of the instruction.</a:t>
            </a:r>
          </a:p>
          <a:p>
            <a:r>
              <a:rPr lang="en-US" dirty="0"/>
              <a:t>e.g.</a:t>
            </a:r>
            <a:endParaRPr lang="en-CA" dirty="0"/>
          </a:p>
        </p:txBody>
      </p:sp>
      <p:sp>
        <p:nvSpPr>
          <p:cNvPr id="4" name="TextBox 3"/>
          <p:cNvSpPr txBox="1"/>
          <p:nvPr/>
        </p:nvSpPr>
        <p:spPr>
          <a:xfrm>
            <a:off x="2738695" y="3356992"/>
            <a:ext cx="298543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en-CA" sz="2000" dirty="0" err="1">
                <a:latin typeface="Courier New" pitchFamily="49" charset="0"/>
                <a:cs typeface="Courier New" pitchFamily="49" charset="0"/>
              </a:rPr>
              <a:t>addi</a:t>
            </a:r>
            <a:r>
              <a:rPr lang="en-CA" sz="2000" dirty="0">
                <a:latin typeface="Courier New" pitchFamily="49" charset="0"/>
                <a:cs typeface="Courier New" pitchFamily="49" charset="0"/>
              </a:rPr>
              <a:t> $t2, $t1, 42</a:t>
            </a:r>
          </a:p>
        </p:txBody>
      </p:sp>
      <p:sp>
        <p:nvSpPr>
          <p:cNvPr id="5" name="TextBox 4"/>
          <p:cNvSpPr txBox="1"/>
          <p:nvPr/>
        </p:nvSpPr>
        <p:spPr>
          <a:xfrm>
            <a:off x="1475656" y="4221088"/>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001000</a:t>
            </a:r>
            <a:endParaRPr lang="en-CA" sz="2000" dirty="0">
              <a:latin typeface="Courier New" pitchFamily="49" charset="0"/>
              <a:cs typeface="Courier New" pitchFamily="49" charset="0"/>
            </a:endParaRPr>
          </a:p>
        </p:txBody>
      </p:sp>
      <p:sp>
        <p:nvSpPr>
          <p:cNvPr id="7" name="TextBox 6"/>
          <p:cNvSpPr txBox="1"/>
          <p:nvPr/>
        </p:nvSpPr>
        <p:spPr>
          <a:xfrm>
            <a:off x="1475656" y="5661248"/>
            <a:ext cx="5755422" cy="492443"/>
          </a:xfrm>
          <a:prstGeom prst="rect">
            <a:avLst/>
          </a:prstGeom>
          <a:solidFill>
            <a:srgbClr val="002060"/>
          </a:solidFill>
          <a:ln w="38100">
            <a:solidFill>
              <a:srgbClr val="FFFF00"/>
            </a:solidFill>
          </a:ln>
        </p:spPr>
        <p:txBody>
          <a:bodyPr wrap="none" lIns="182880" tIns="91440" rIns="182880" bIns="91440" rtlCol="0">
            <a:spAutoFit/>
          </a:bodyPr>
          <a:lstStyle/>
          <a:p>
            <a:r>
              <a:rPr lang="fr-FR" sz="2000" dirty="0">
                <a:latin typeface="Courier New" pitchFamily="49" charset="0"/>
                <a:cs typeface="Courier New" pitchFamily="49" charset="0"/>
              </a:rPr>
              <a:t>001000 01001 01010 0000000000101010</a:t>
            </a:r>
            <a:endParaRPr lang="en-CA" sz="2000" dirty="0">
              <a:latin typeface="Courier New" pitchFamily="49" charset="0"/>
              <a:cs typeface="Courier New" pitchFamily="49" charset="0"/>
            </a:endParaRPr>
          </a:p>
        </p:txBody>
      </p:sp>
      <p:cxnSp>
        <p:nvCxnSpPr>
          <p:cNvPr id="12" name="Elbow Connector 11"/>
          <p:cNvCxnSpPr/>
          <p:nvPr/>
        </p:nvCxnSpPr>
        <p:spPr>
          <a:xfrm rot="5400000">
            <a:off x="2446040" y="3541009"/>
            <a:ext cx="365760" cy="100584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555776" y="3861049"/>
            <a:ext cx="2013952" cy="1572562"/>
            <a:chOff x="2555776" y="3861049"/>
            <a:chExt cx="2013952" cy="1572562"/>
          </a:xfrm>
        </p:grpSpPr>
        <p:sp>
          <p:nvSpPr>
            <p:cNvPr id="6" name="TextBox 5"/>
            <p:cNvSpPr txBox="1"/>
            <p:nvPr/>
          </p:nvSpPr>
          <p:spPr>
            <a:xfrm>
              <a:off x="2555776"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01001</a:t>
              </a:r>
              <a:endParaRPr lang="en-CA" sz="2000" dirty="0">
                <a:latin typeface="Courier New" pitchFamily="49" charset="0"/>
                <a:cs typeface="Courier New" pitchFamily="49" charset="0"/>
              </a:endParaRPr>
            </a:p>
          </p:txBody>
        </p:sp>
        <p:cxnSp>
          <p:nvCxnSpPr>
            <p:cNvPr id="16" name="Elbow Connector 15"/>
            <p:cNvCxnSpPr/>
            <p:nvPr/>
          </p:nvCxnSpPr>
          <p:spPr>
            <a:xfrm rot="5400000">
              <a:off x="3335288" y="3723889"/>
              <a:ext cx="1097280" cy="13716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80ABD6E-C049-4760-B527-034C41A233DF}"/>
              </a:ext>
            </a:extLst>
          </p:cNvPr>
          <p:cNvGrpSpPr/>
          <p:nvPr/>
        </p:nvGrpSpPr>
        <p:grpSpPr>
          <a:xfrm>
            <a:off x="3779912" y="3843888"/>
            <a:ext cx="1138773" cy="1589723"/>
            <a:chOff x="3779912" y="3843888"/>
            <a:chExt cx="1138773" cy="1589723"/>
          </a:xfrm>
        </p:grpSpPr>
        <p:cxnSp>
          <p:nvCxnSpPr>
            <p:cNvPr id="17" name="Elbow Connector 16"/>
            <p:cNvCxnSpPr>
              <a:cxnSpLocks/>
              <a:endCxn id="14" idx="0"/>
            </p:cNvCxnSpPr>
            <p:nvPr/>
          </p:nvCxnSpPr>
          <p:spPr>
            <a:xfrm rot="16200000" flipH="1">
              <a:off x="3558825" y="4150694"/>
              <a:ext cx="1097280" cy="483668"/>
            </a:xfrm>
            <a:prstGeom prst="bentConnector3">
              <a:avLst>
                <a:gd name="adj1" fmla="val 38426"/>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79912"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01010</a:t>
              </a:r>
              <a:endParaRPr lang="en-CA" sz="2000" dirty="0">
                <a:latin typeface="Courier New" pitchFamily="49" charset="0"/>
                <a:cs typeface="Courier New" pitchFamily="49" charset="0"/>
              </a:endParaRPr>
            </a:p>
          </p:txBody>
        </p:sp>
      </p:grpSp>
      <p:grpSp>
        <p:nvGrpSpPr>
          <p:cNvPr id="22" name="Group 21">
            <a:extLst>
              <a:ext uri="{FF2B5EF4-FFF2-40B4-BE49-F238E27FC236}">
                <a16:creationId xmlns:a16="http://schemas.microsoft.com/office/drawing/2014/main" id="{A669D811-4BB7-49D7-84D7-1A712CDFC964}"/>
              </a:ext>
            </a:extLst>
          </p:cNvPr>
          <p:cNvGrpSpPr/>
          <p:nvPr/>
        </p:nvGrpSpPr>
        <p:grpSpPr>
          <a:xfrm>
            <a:off x="5077797" y="3842329"/>
            <a:ext cx="2806572" cy="1590195"/>
            <a:chOff x="5077797" y="3842329"/>
            <a:chExt cx="2806572" cy="1590195"/>
          </a:xfrm>
        </p:grpSpPr>
        <p:sp>
          <p:nvSpPr>
            <p:cNvPr id="8" name="TextBox 7"/>
            <p:cNvSpPr txBox="1"/>
            <p:nvPr/>
          </p:nvSpPr>
          <p:spPr>
            <a:xfrm>
              <a:off x="5077797" y="4940081"/>
              <a:ext cx="2806572" cy="492443"/>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r>
                <a:rPr lang="fr-FR" sz="2000" dirty="0">
                  <a:latin typeface="Courier New" pitchFamily="49" charset="0"/>
                  <a:cs typeface="Courier New" pitchFamily="49" charset="0"/>
                </a:rPr>
                <a:t>0000000000101010</a:t>
              </a:r>
              <a:endParaRPr lang="en-CA" sz="2000" dirty="0">
                <a:latin typeface="Courier New" pitchFamily="49" charset="0"/>
                <a:cs typeface="Courier New" pitchFamily="49" charset="0"/>
              </a:endParaRPr>
            </a:p>
          </p:txBody>
        </p:sp>
        <p:cxnSp>
          <p:nvCxnSpPr>
            <p:cNvPr id="18" name="Elbow Connector 17"/>
            <p:cNvCxnSpPr>
              <a:cxnSpLocks/>
            </p:cNvCxnSpPr>
            <p:nvPr/>
          </p:nvCxnSpPr>
          <p:spPr>
            <a:xfrm rot="16200000" flipH="1">
              <a:off x="5337210" y="3842329"/>
              <a:ext cx="1116000" cy="11160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552E37E-424F-4DCE-BB6E-731ABDD533B7}" type="slidenum">
              <a:rPr lang="en-CA" smtClean="0"/>
              <a:pPr/>
              <a:t>12</a:t>
            </a:fld>
            <a:endParaRPr lang="en-CA"/>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1" name="Ink 10"/>
              <p14:cNvContentPartPr/>
              <p14:nvPr>
                <p:extLst>
                  <p:ext uri="{42D2F446-02D8-4167-A562-619A0277C38B}">
                    <p15:isNarration xmlns:p15="http://schemas.microsoft.com/office/powerpoint/2012/main" val="1"/>
                  </p:ext>
                </p:extLst>
              </p14:nvPr>
            </p14:nvContentPartPr>
            <p14:xfrm>
              <a:off x="5223960" y="3732480"/>
              <a:ext cx="321840" cy="18360"/>
            </p14:xfrm>
          </p:contentPart>
        </mc:Choice>
        <mc:Fallback>
          <p:pic>
            <p:nvPicPr>
              <p:cNvPr id="11" name="Ink 10"/>
              <p:cNvPicPr>
                <a:picLocks noGrp="1" noRot="1" noChangeAspect="1" noMove="1" noResize="1" noEditPoints="1" noAdjustHandles="1" noChangeArrowheads="1" noChangeShapeType="1"/>
              </p:cNvPicPr>
              <p:nvPr/>
            </p:nvPicPr>
            <p:blipFill>
              <a:blip r:embed="rId6"/>
              <a:stretch>
                <a:fillRect/>
              </a:stretch>
            </p:blipFill>
            <p:spPr>
              <a:xfrm>
                <a:off x="5214600" y="3723120"/>
                <a:ext cx="340560" cy="37080"/>
              </a:xfrm>
              <a:prstGeom prst="rect">
                <a:avLst/>
              </a:prstGeom>
            </p:spPr>
          </p:pic>
        </mc:Fallback>
      </mc:AlternateContent>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9483349"/>
      </p:ext>
    </p:extLst>
  </p:cSld>
  <p:clrMapOvr>
    <a:masterClrMapping/>
  </p:clrMapOvr>
  <mc:AlternateContent xmlns:mc="http://schemas.openxmlformats.org/markup-compatibility/2006">
    <mc:Choice xmlns:p14="http://schemas.microsoft.com/office/powerpoint/2010/main" Requires="p14">
      <p:transition spd="slow" p14:dur="2000" advTm="98122"/>
    </mc:Choice>
    <mc:Fallback>
      <p:transition spd="slow" advTm="9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3"/>
                </p:tgtEl>
              </p:cMediaNode>
            </p:audio>
          </p:childTnLst>
        </p:cTn>
      </p:par>
    </p:tnLst>
    <p:bldLst>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J-type instructions</a:t>
            </a:r>
            <a:endParaRPr lang="en-CA" dirty="0"/>
          </a:p>
        </p:txBody>
      </p:sp>
      <p:sp>
        <p:nvSpPr>
          <p:cNvPr id="3" name="Content Placeholder 2"/>
          <p:cNvSpPr>
            <a:spLocks noGrp="1"/>
          </p:cNvSpPr>
          <p:nvPr>
            <p:ph idx="1"/>
          </p:nvPr>
        </p:nvSpPr>
        <p:spPr>
          <a:xfrm>
            <a:off x="914400" y="1424389"/>
            <a:ext cx="7834064" cy="2436660"/>
          </a:xfrm>
        </p:spPr>
        <p:txBody>
          <a:bodyPr>
            <a:normAutofit fontScale="85000" lnSpcReduction="20000"/>
          </a:bodyPr>
          <a:lstStyle/>
          <a:p>
            <a:r>
              <a:rPr lang="en-US" dirty="0"/>
              <a:t>J-type instructions </a:t>
            </a:r>
            <a:r>
              <a:rPr lang="en-US" dirty="0">
                <a:solidFill>
                  <a:srgbClr val="FFFF00"/>
                </a:solidFill>
              </a:rPr>
              <a:t>jump to a location</a:t>
            </a:r>
            <a:r>
              <a:rPr lang="en-US" dirty="0"/>
              <a:t> in memory encoded by the last 26 bits of the instruction (everything but the opcode).</a:t>
            </a:r>
          </a:p>
          <a:p>
            <a:pPr lvl="1"/>
            <a:r>
              <a:rPr lang="en-US" dirty="0"/>
              <a:t>This location is stored as a </a:t>
            </a:r>
            <a:r>
              <a:rPr lang="en-US" dirty="0">
                <a:solidFill>
                  <a:srgbClr val="FFFF00"/>
                </a:solidFill>
              </a:rPr>
              <a:t>label</a:t>
            </a:r>
            <a:r>
              <a:rPr lang="en-US" dirty="0"/>
              <a:t>, which is </a:t>
            </a:r>
            <a:r>
              <a:rPr lang="en-US" dirty="0">
                <a:solidFill>
                  <a:srgbClr val="FFFF00"/>
                </a:solidFill>
              </a:rPr>
              <a:t>resolved</a:t>
            </a:r>
            <a:r>
              <a:rPr lang="en-US" dirty="0"/>
              <a:t> </a:t>
            </a:r>
            <a:r>
              <a:rPr lang="en-US" dirty="0">
                <a:solidFill>
                  <a:srgbClr val="FFFF00"/>
                </a:solidFill>
              </a:rPr>
              <a:t>when</a:t>
            </a:r>
            <a:r>
              <a:rPr lang="en-US" dirty="0"/>
              <a:t> the assembly program is </a:t>
            </a:r>
            <a:r>
              <a:rPr lang="en-US" dirty="0">
                <a:solidFill>
                  <a:srgbClr val="FFFF00"/>
                </a:solidFill>
              </a:rPr>
              <a:t>compiled</a:t>
            </a:r>
            <a:r>
              <a:rPr lang="en-US" dirty="0"/>
              <a:t>.</a:t>
            </a:r>
          </a:p>
          <a:p>
            <a:pPr lvl="1"/>
            <a:r>
              <a:rPr lang="en-US" dirty="0"/>
              <a:t>More later on how these 26 bits store jump addresses.</a:t>
            </a:r>
          </a:p>
          <a:p>
            <a:r>
              <a:rPr lang="en-US" dirty="0"/>
              <a:t>e.g.</a:t>
            </a:r>
            <a:endParaRPr lang="en-CA" dirty="0"/>
          </a:p>
        </p:txBody>
      </p:sp>
      <p:sp>
        <p:nvSpPr>
          <p:cNvPr id="4" name="TextBox 3"/>
          <p:cNvSpPr txBox="1"/>
          <p:nvPr/>
        </p:nvSpPr>
        <p:spPr>
          <a:xfrm>
            <a:off x="3707036" y="3670648"/>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en-CA" sz="2000" dirty="0">
                <a:latin typeface="Courier New" pitchFamily="49" charset="0"/>
                <a:cs typeface="Courier New" pitchFamily="49" charset="0"/>
              </a:rPr>
              <a:t>j main</a:t>
            </a:r>
          </a:p>
        </p:txBody>
      </p:sp>
      <p:sp>
        <p:nvSpPr>
          <p:cNvPr id="5" name="TextBox 4"/>
          <p:cNvSpPr txBox="1"/>
          <p:nvPr/>
        </p:nvSpPr>
        <p:spPr>
          <a:xfrm>
            <a:off x="2267744" y="4544649"/>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000010</a:t>
            </a:r>
            <a:endParaRPr lang="en-CA" sz="2000" dirty="0">
              <a:latin typeface="Courier New" pitchFamily="49" charset="0"/>
              <a:cs typeface="Courier New" pitchFamily="49" charset="0"/>
            </a:endParaRPr>
          </a:p>
        </p:txBody>
      </p:sp>
      <p:sp>
        <p:nvSpPr>
          <p:cNvPr id="7" name="TextBox 6"/>
          <p:cNvSpPr txBox="1"/>
          <p:nvPr/>
        </p:nvSpPr>
        <p:spPr>
          <a:xfrm>
            <a:off x="1763688" y="5659897"/>
            <a:ext cx="5447645" cy="492443"/>
          </a:xfrm>
          <a:prstGeom prst="rect">
            <a:avLst/>
          </a:prstGeom>
          <a:solidFill>
            <a:srgbClr val="002060"/>
          </a:solidFill>
          <a:ln w="38100">
            <a:solidFill>
              <a:srgbClr val="FFFF00"/>
            </a:solidFill>
          </a:ln>
        </p:spPr>
        <p:txBody>
          <a:bodyPr wrap="none" lIns="182880" tIns="91440" rIns="182880" bIns="91440" rtlCol="0">
            <a:spAutoFit/>
          </a:bodyPr>
          <a:lstStyle/>
          <a:p>
            <a:r>
              <a:rPr lang="fr-FR" sz="2000" dirty="0">
                <a:latin typeface="Courier New" pitchFamily="49" charset="0"/>
                <a:cs typeface="Courier New" pitchFamily="49" charset="0"/>
              </a:rPr>
              <a:t>000010 00000000000000011000101010</a:t>
            </a:r>
            <a:endParaRPr lang="en-CA" sz="2000" dirty="0">
              <a:latin typeface="Courier New" pitchFamily="49" charset="0"/>
              <a:cs typeface="Courier New" pitchFamily="49" charset="0"/>
            </a:endParaRPr>
          </a:p>
        </p:txBody>
      </p:sp>
      <p:cxnSp>
        <p:nvCxnSpPr>
          <p:cNvPr id="12" name="Elbow Connector 11"/>
          <p:cNvCxnSpPr/>
          <p:nvPr/>
        </p:nvCxnSpPr>
        <p:spPr>
          <a:xfrm rot="5400000">
            <a:off x="3234115" y="3858849"/>
            <a:ext cx="365760" cy="100584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669D811-4BB7-49D7-84D7-1A712CDFC964}"/>
              </a:ext>
            </a:extLst>
          </p:cNvPr>
          <p:cNvGrpSpPr/>
          <p:nvPr/>
        </p:nvGrpSpPr>
        <p:grpSpPr>
          <a:xfrm>
            <a:off x="4067944" y="4158584"/>
            <a:ext cx="4392488" cy="1063935"/>
            <a:chOff x="4544719" y="4368589"/>
            <a:chExt cx="4392488" cy="1063935"/>
          </a:xfrm>
        </p:grpSpPr>
        <p:sp>
          <p:nvSpPr>
            <p:cNvPr id="8" name="TextBox 7"/>
            <p:cNvSpPr txBox="1"/>
            <p:nvPr/>
          </p:nvSpPr>
          <p:spPr>
            <a:xfrm>
              <a:off x="4544719" y="4940081"/>
              <a:ext cx="4392488" cy="492443"/>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r>
                <a:rPr lang="fr-FR" sz="2000" dirty="0">
                  <a:latin typeface="Courier New" pitchFamily="49" charset="0"/>
                  <a:cs typeface="Courier New" pitchFamily="49" charset="0"/>
                </a:rPr>
                <a:t>00000000000000011000101010</a:t>
              </a:r>
              <a:endParaRPr lang="en-CA" sz="2000" dirty="0">
                <a:latin typeface="Courier New" pitchFamily="49" charset="0"/>
                <a:cs typeface="Courier New" pitchFamily="49" charset="0"/>
              </a:endParaRPr>
            </a:p>
          </p:txBody>
        </p:sp>
        <p:cxnSp>
          <p:nvCxnSpPr>
            <p:cNvPr id="18" name="Elbow Connector 17"/>
            <p:cNvCxnSpPr>
              <a:cxnSpLocks/>
            </p:cNvCxnSpPr>
            <p:nvPr/>
          </p:nvCxnSpPr>
          <p:spPr>
            <a:xfrm rot="16200000" flipH="1">
              <a:off x="5421021" y="3990589"/>
              <a:ext cx="576000" cy="13320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ACC0812-C182-4EEC-9687-CEE2AC4EB6A5}"/>
              </a:ext>
            </a:extLst>
          </p:cNvPr>
          <p:cNvGrpSpPr/>
          <p:nvPr/>
        </p:nvGrpSpPr>
        <p:grpSpPr>
          <a:xfrm>
            <a:off x="5326075" y="3534928"/>
            <a:ext cx="3816404" cy="1059604"/>
            <a:chOff x="5534017" y="4601644"/>
            <a:chExt cx="3816404" cy="1059604"/>
          </a:xfrm>
        </p:grpSpPr>
        <p:cxnSp>
          <p:nvCxnSpPr>
            <p:cNvPr id="20" name="Elbow Connector 6">
              <a:extLst>
                <a:ext uri="{FF2B5EF4-FFF2-40B4-BE49-F238E27FC236}">
                  <a16:creationId xmlns:a16="http://schemas.microsoft.com/office/drawing/2014/main" id="{45FC5379-3D58-413D-A545-17956CFFF177}"/>
                </a:ext>
              </a:extLst>
            </p:cNvPr>
            <p:cNvCxnSpPr>
              <a:cxnSpLocks/>
            </p:cNvCxnSpPr>
            <p:nvPr/>
          </p:nvCxnSpPr>
          <p:spPr>
            <a:xfrm>
              <a:off x="5534017" y="4983585"/>
              <a:ext cx="1414247" cy="677663"/>
            </a:xfrm>
            <a:prstGeom prst="bentConnector3">
              <a:avLst>
                <a:gd name="adj1" fmla="val 99839"/>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423CFF7-AEF7-4B68-9FDD-F83835EE70F9}"/>
                </a:ext>
              </a:extLst>
            </p:cNvPr>
            <p:cNvSpPr txBox="1"/>
            <p:nvPr/>
          </p:nvSpPr>
          <p:spPr>
            <a:xfrm rot="21247075">
              <a:off x="7025341" y="4601644"/>
              <a:ext cx="2325080" cy="923330"/>
            </a:xfrm>
            <a:prstGeom prst="rect">
              <a:avLst/>
            </a:prstGeom>
            <a:noFill/>
          </p:spPr>
          <p:txBody>
            <a:bodyPr wrap="square" rtlCol="0">
              <a:spAutoFit/>
            </a:bodyPr>
            <a:lstStyle/>
            <a:p>
              <a:r>
                <a:rPr lang="en-US" u="sng" dirty="0"/>
                <a:t>Note:</a:t>
              </a:r>
              <a:r>
                <a:rPr lang="en-US" dirty="0"/>
                <a:t> In this example, </a:t>
              </a:r>
              <a:r>
                <a:rPr lang="en-US" dirty="0">
                  <a:latin typeface="Courier New" panose="02070309020205020404" pitchFamily="49" charset="0"/>
                  <a:cs typeface="Courier New" panose="02070309020205020404" pitchFamily="49" charset="0"/>
                </a:rPr>
                <a:t>main</a:t>
              </a:r>
              <a:r>
                <a:rPr lang="en-US" dirty="0"/>
                <a:t> translates to  the address below.</a:t>
              </a:r>
              <a:endParaRPr lang="en-CA" dirty="0"/>
            </a:p>
          </p:txBody>
        </p:sp>
      </p:grpSp>
      <p:sp>
        <p:nvSpPr>
          <p:cNvPr id="6" name="Slide Number Placeholder 5"/>
          <p:cNvSpPr>
            <a:spLocks noGrp="1"/>
          </p:cNvSpPr>
          <p:nvPr>
            <p:ph type="sldNum" sz="quarter" idx="12"/>
          </p:nvPr>
        </p:nvSpPr>
        <p:spPr/>
        <p:txBody>
          <a:bodyPr/>
          <a:lstStyle/>
          <a:p>
            <a:fld id="{1552E37E-424F-4DCE-BB6E-731ABDD533B7}" type="slidenum">
              <a:rPr lang="en-CA" smtClean="0"/>
              <a:pPr/>
              <a:t>13</a:t>
            </a:fld>
            <a:endParaRPr lang="en-CA"/>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0" name="Ink 9"/>
              <p14:cNvContentPartPr/>
              <p14:nvPr>
                <p:extLst>
                  <p:ext uri="{42D2F446-02D8-4167-A562-619A0277C38B}">
                    <p15:isNarration xmlns:p15="http://schemas.microsoft.com/office/powerpoint/2012/main" val="1"/>
                  </p:ext>
                </p:extLst>
              </p14:nvPr>
            </p14:nvContentPartPr>
            <p14:xfrm>
              <a:off x="4188240" y="4062960"/>
              <a:ext cx="634320" cy="9360"/>
            </p14:xfrm>
          </p:contentPart>
        </mc:Choice>
        <mc:Fallback>
          <p:pic>
            <p:nvPicPr>
              <p:cNvPr id="10" name="Ink 9"/>
              <p:cNvPicPr>
                <a:picLocks noGrp="1" noRot="1" noChangeAspect="1" noMove="1" noResize="1" noEditPoints="1" noAdjustHandles="1" noChangeArrowheads="1" noChangeShapeType="1"/>
              </p:cNvPicPr>
              <p:nvPr/>
            </p:nvPicPr>
            <p:blipFill>
              <a:blip r:embed="rId6"/>
              <a:stretch>
                <a:fillRect/>
              </a:stretch>
            </p:blipFill>
            <p:spPr>
              <a:xfrm>
                <a:off x="4178880" y="4053600"/>
                <a:ext cx="653040" cy="28080"/>
              </a:xfrm>
              <a:prstGeom prst="rect">
                <a:avLst/>
              </a:prstGeom>
            </p:spPr>
          </p:pic>
        </mc:Fallback>
      </mc:AlternateContent>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560331654"/>
      </p:ext>
    </p:extLst>
  </p:cSld>
  <p:clrMapOvr>
    <a:masterClrMapping/>
  </p:clrMapOvr>
  <mc:AlternateContent xmlns:mc="http://schemas.openxmlformats.org/markup-compatibility/2006">
    <mc:Choice xmlns:p14="http://schemas.microsoft.com/office/powerpoint/2010/main" Requires="p14">
      <p:transition spd="slow" p14:dur="2000" advTm="74087"/>
    </mc:Choice>
    <mc:Fallback>
      <p:transition spd="slow" advTm="74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1"/>
                </p:tgtEl>
              </p:cMediaNode>
            </p:audio>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512064"/>
            <a:ext cx="8003232" cy="914400"/>
          </a:xfrm>
        </p:spPr>
        <p:txBody>
          <a:bodyPr/>
          <a:lstStyle/>
          <a:p>
            <a:r>
              <a:rPr lang="en-US" sz="3600" dirty="0"/>
              <a:t>Review: MIPS instruction types</a:t>
            </a:r>
            <a:endParaRPr lang="en-CA" sz="3600" dirty="0"/>
          </a:p>
        </p:txBody>
      </p:sp>
      <p:sp>
        <p:nvSpPr>
          <p:cNvPr id="3" name="Content Placeholder 2"/>
          <p:cNvSpPr>
            <a:spLocks noGrp="1"/>
          </p:cNvSpPr>
          <p:nvPr>
            <p:ph idx="1"/>
          </p:nvPr>
        </p:nvSpPr>
        <p:spPr/>
        <p:txBody>
          <a:bodyPr/>
          <a:lstStyle/>
          <a:p>
            <a:r>
              <a:rPr lang="en-US" dirty="0">
                <a:solidFill>
                  <a:srgbClr val="FFFF00"/>
                </a:solidFill>
              </a:rPr>
              <a:t>R-type</a:t>
            </a:r>
            <a:r>
              <a:rPr lang="en-US" dirty="0"/>
              <a:t>:</a:t>
            </a:r>
          </a:p>
          <a:p>
            <a:pPr lvl="1"/>
            <a:endParaRPr lang="en-US" dirty="0"/>
          </a:p>
          <a:p>
            <a:pPr lvl="1"/>
            <a:endParaRPr lang="en-US" dirty="0"/>
          </a:p>
          <a:p>
            <a:r>
              <a:rPr lang="en-US" dirty="0">
                <a:solidFill>
                  <a:srgbClr val="FFFF00"/>
                </a:solidFill>
              </a:rPr>
              <a:t>I-type</a:t>
            </a:r>
            <a:r>
              <a:rPr lang="en-US" dirty="0"/>
              <a:t>:</a:t>
            </a:r>
          </a:p>
          <a:p>
            <a:pPr lvl="1"/>
            <a:endParaRPr lang="en-US" dirty="0"/>
          </a:p>
          <a:p>
            <a:pPr lvl="1"/>
            <a:endParaRPr lang="en-US" dirty="0"/>
          </a:p>
          <a:p>
            <a:r>
              <a:rPr lang="en-US" dirty="0">
                <a:solidFill>
                  <a:srgbClr val="FFFF00"/>
                </a:solidFill>
              </a:rPr>
              <a:t>J-type</a:t>
            </a:r>
            <a:r>
              <a:rPr lang="en-US" dirty="0"/>
              <a:t>:</a:t>
            </a:r>
            <a:endParaRPr lang="en-CA" dirty="0"/>
          </a:p>
        </p:txBody>
      </p:sp>
      <p:sp>
        <p:nvSpPr>
          <p:cNvPr id="4" name="TextBox 3"/>
          <p:cNvSpPr txBox="1"/>
          <p:nvPr/>
        </p:nvSpPr>
        <p:spPr>
          <a:xfrm>
            <a:off x="1359295" y="2348880"/>
            <a:ext cx="1196481" cy="461665"/>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pPr algn="ctr"/>
            <a:r>
              <a:rPr lang="en-CA" dirty="0" err="1">
                <a:latin typeface="Courier New" pitchFamily="49" charset="0"/>
                <a:cs typeface="Courier New" pitchFamily="49" charset="0"/>
              </a:rPr>
              <a:t>opcode</a:t>
            </a:r>
            <a:endParaRPr lang="en-CA" dirty="0">
              <a:latin typeface="Courier New" pitchFamily="49" charset="0"/>
              <a:cs typeface="Courier New" pitchFamily="49" charset="0"/>
            </a:endParaRPr>
          </a:p>
        </p:txBody>
      </p:sp>
      <p:sp>
        <p:nvSpPr>
          <p:cNvPr id="6" name="TextBox 5"/>
          <p:cNvSpPr txBox="1"/>
          <p:nvPr/>
        </p:nvSpPr>
        <p:spPr>
          <a:xfrm>
            <a:off x="2555776" y="2348880"/>
            <a:ext cx="1008112"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err="1">
                <a:latin typeface="Courier New" pitchFamily="49" charset="0"/>
                <a:cs typeface="Courier New" pitchFamily="49" charset="0"/>
              </a:rPr>
              <a:t>rs</a:t>
            </a:r>
            <a:endParaRPr lang="en-CA" dirty="0">
              <a:latin typeface="Courier New" pitchFamily="49" charset="0"/>
              <a:cs typeface="Courier New" pitchFamily="49" charset="0"/>
            </a:endParaRPr>
          </a:p>
        </p:txBody>
      </p:sp>
      <p:sp>
        <p:nvSpPr>
          <p:cNvPr id="7" name="TextBox 6"/>
          <p:cNvSpPr txBox="1"/>
          <p:nvPr/>
        </p:nvSpPr>
        <p:spPr>
          <a:xfrm>
            <a:off x="3563888" y="2348880"/>
            <a:ext cx="936104"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err="1">
                <a:latin typeface="Courier New" pitchFamily="49" charset="0"/>
                <a:cs typeface="Courier New" pitchFamily="49" charset="0"/>
              </a:rPr>
              <a:t>rt</a:t>
            </a:r>
            <a:endParaRPr lang="en-CA" dirty="0">
              <a:latin typeface="Courier New" pitchFamily="49" charset="0"/>
              <a:cs typeface="Courier New" pitchFamily="49" charset="0"/>
            </a:endParaRPr>
          </a:p>
        </p:txBody>
      </p:sp>
      <p:grpSp>
        <p:nvGrpSpPr>
          <p:cNvPr id="10" name="Group 9"/>
          <p:cNvGrpSpPr/>
          <p:nvPr/>
        </p:nvGrpSpPr>
        <p:grpSpPr>
          <a:xfrm>
            <a:off x="1331640" y="2924944"/>
            <a:ext cx="1224136" cy="369332"/>
            <a:chOff x="1331640" y="2924944"/>
            <a:chExt cx="1224136" cy="369332"/>
          </a:xfrm>
        </p:grpSpPr>
        <p:sp>
          <p:nvSpPr>
            <p:cNvPr id="5" name="TextBox 4"/>
            <p:cNvSpPr txBox="1"/>
            <p:nvPr/>
          </p:nvSpPr>
          <p:spPr>
            <a:xfrm>
              <a:off x="1817234" y="2924944"/>
              <a:ext cx="306494" cy="369332"/>
            </a:xfrm>
            <a:prstGeom prst="rect">
              <a:avLst/>
            </a:prstGeom>
            <a:noFill/>
          </p:spPr>
          <p:txBody>
            <a:bodyPr wrap="none" rtlCol="0">
              <a:spAutoFit/>
            </a:bodyPr>
            <a:lstStyle/>
            <a:p>
              <a:r>
                <a:rPr lang="en-US" dirty="0"/>
                <a:t>6</a:t>
              </a:r>
              <a:endParaRPr lang="en-CA" dirty="0"/>
            </a:p>
          </p:txBody>
        </p:sp>
        <p:cxnSp>
          <p:nvCxnSpPr>
            <p:cNvPr id="9" name="Straight Arrow Connector 8"/>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555776" y="2924944"/>
            <a:ext cx="1008112" cy="369332"/>
            <a:chOff x="1331640" y="2924944"/>
            <a:chExt cx="1224136" cy="369332"/>
          </a:xfrm>
        </p:grpSpPr>
        <p:sp>
          <p:nvSpPr>
            <p:cNvPr id="12" name="TextBox 11"/>
            <p:cNvSpPr txBox="1"/>
            <p:nvPr/>
          </p:nvSpPr>
          <p:spPr>
            <a:xfrm>
              <a:off x="1817234" y="2924944"/>
              <a:ext cx="295274" cy="369332"/>
            </a:xfrm>
            <a:prstGeom prst="rect">
              <a:avLst/>
            </a:prstGeom>
            <a:noFill/>
          </p:spPr>
          <p:txBody>
            <a:bodyPr wrap="none" rtlCol="0">
              <a:spAutoFit/>
            </a:bodyPr>
            <a:lstStyle/>
            <a:p>
              <a:r>
                <a:rPr lang="en-US" dirty="0"/>
                <a:t>5</a:t>
              </a:r>
              <a:endParaRPr lang="en-CA" dirty="0"/>
            </a:p>
          </p:txBody>
        </p:sp>
        <p:cxnSp>
          <p:nvCxnSpPr>
            <p:cNvPr id="13" name="Straight Arrow Connector 12"/>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499992" y="2348880"/>
            <a:ext cx="936104"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a:latin typeface="Courier New" pitchFamily="49" charset="0"/>
                <a:cs typeface="Courier New" pitchFamily="49" charset="0"/>
              </a:rPr>
              <a:t>rd</a:t>
            </a:r>
          </a:p>
        </p:txBody>
      </p:sp>
      <p:grpSp>
        <p:nvGrpSpPr>
          <p:cNvPr id="15" name="Group 14"/>
          <p:cNvGrpSpPr/>
          <p:nvPr/>
        </p:nvGrpSpPr>
        <p:grpSpPr>
          <a:xfrm>
            <a:off x="3563888" y="2924944"/>
            <a:ext cx="936104" cy="369332"/>
            <a:chOff x="1331640" y="2924944"/>
            <a:chExt cx="1224136" cy="369332"/>
          </a:xfrm>
        </p:grpSpPr>
        <p:sp>
          <p:nvSpPr>
            <p:cNvPr id="16" name="TextBox 15"/>
            <p:cNvSpPr txBox="1"/>
            <p:nvPr/>
          </p:nvSpPr>
          <p:spPr>
            <a:xfrm>
              <a:off x="1817234" y="2924944"/>
              <a:ext cx="295274" cy="369332"/>
            </a:xfrm>
            <a:prstGeom prst="rect">
              <a:avLst/>
            </a:prstGeom>
            <a:noFill/>
          </p:spPr>
          <p:txBody>
            <a:bodyPr wrap="none" rtlCol="0">
              <a:spAutoFit/>
            </a:bodyPr>
            <a:lstStyle/>
            <a:p>
              <a:r>
                <a:rPr lang="en-US" dirty="0"/>
                <a:t>5</a:t>
              </a:r>
              <a:endParaRPr lang="en-CA" dirty="0"/>
            </a:p>
          </p:txBody>
        </p:sp>
        <p:cxnSp>
          <p:nvCxnSpPr>
            <p:cNvPr id="17" name="Straight Arrow Connector 16"/>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5436096" y="2348880"/>
            <a:ext cx="936104" cy="461665"/>
          </a:xfrm>
          <a:prstGeom prst="rect">
            <a:avLst/>
          </a:prstGeom>
          <a:solidFill>
            <a:srgbClr val="002060"/>
          </a:solidFill>
          <a:ln w="38100">
            <a:solidFill>
              <a:schemeClr val="accent4">
                <a:lumMod val="20000"/>
                <a:lumOff val="80000"/>
              </a:schemeClr>
            </a:solidFill>
          </a:ln>
        </p:spPr>
        <p:txBody>
          <a:bodyPr wrap="square" lIns="91440" tIns="91440" rIns="91440" bIns="91440" rtlCol="0">
            <a:spAutoFit/>
          </a:bodyPr>
          <a:lstStyle/>
          <a:p>
            <a:pPr algn="ctr"/>
            <a:r>
              <a:rPr lang="en-CA" dirty="0" err="1">
                <a:latin typeface="Courier New" pitchFamily="49" charset="0"/>
                <a:cs typeface="Courier New" pitchFamily="49" charset="0"/>
              </a:rPr>
              <a:t>shamt</a:t>
            </a:r>
            <a:endParaRPr lang="en-CA" dirty="0">
              <a:latin typeface="Courier New" pitchFamily="49" charset="0"/>
              <a:cs typeface="Courier New" pitchFamily="49" charset="0"/>
            </a:endParaRPr>
          </a:p>
        </p:txBody>
      </p:sp>
      <p:grpSp>
        <p:nvGrpSpPr>
          <p:cNvPr id="19" name="Group 18"/>
          <p:cNvGrpSpPr/>
          <p:nvPr/>
        </p:nvGrpSpPr>
        <p:grpSpPr>
          <a:xfrm>
            <a:off x="4499992" y="2924944"/>
            <a:ext cx="936104" cy="369332"/>
            <a:chOff x="1331640" y="2924944"/>
            <a:chExt cx="1224136" cy="369332"/>
          </a:xfrm>
        </p:grpSpPr>
        <p:sp>
          <p:nvSpPr>
            <p:cNvPr id="20" name="TextBox 19"/>
            <p:cNvSpPr txBox="1"/>
            <p:nvPr/>
          </p:nvSpPr>
          <p:spPr>
            <a:xfrm>
              <a:off x="1817234" y="2924944"/>
              <a:ext cx="295274" cy="369332"/>
            </a:xfrm>
            <a:prstGeom prst="rect">
              <a:avLst/>
            </a:prstGeom>
            <a:noFill/>
          </p:spPr>
          <p:txBody>
            <a:bodyPr wrap="none" rtlCol="0">
              <a:spAutoFit/>
            </a:bodyPr>
            <a:lstStyle/>
            <a:p>
              <a:r>
                <a:rPr lang="en-US" dirty="0"/>
                <a:t>5</a:t>
              </a:r>
              <a:endParaRPr lang="en-CA" dirty="0"/>
            </a:p>
          </p:txBody>
        </p:sp>
        <p:cxnSp>
          <p:nvCxnSpPr>
            <p:cNvPr id="21" name="Straight Arrow Connector 20"/>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6372200" y="2348880"/>
            <a:ext cx="1249226"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err="1">
                <a:latin typeface="Courier New" pitchFamily="49" charset="0"/>
                <a:cs typeface="Courier New" pitchFamily="49" charset="0"/>
              </a:rPr>
              <a:t>funct</a:t>
            </a:r>
            <a:endParaRPr lang="en-CA" dirty="0">
              <a:latin typeface="Courier New" pitchFamily="49" charset="0"/>
              <a:cs typeface="Courier New" pitchFamily="49" charset="0"/>
            </a:endParaRPr>
          </a:p>
        </p:txBody>
      </p:sp>
      <p:grpSp>
        <p:nvGrpSpPr>
          <p:cNvPr id="23" name="Group 22"/>
          <p:cNvGrpSpPr/>
          <p:nvPr/>
        </p:nvGrpSpPr>
        <p:grpSpPr>
          <a:xfrm>
            <a:off x="5436096" y="2924944"/>
            <a:ext cx="936104" cy="369332"/>
            <a:chOff x="1331640" y="2924944"/>
            <a:chExt cx="1224136" cy="369332"/>
          </a:xfrm>
        </p:grpSpPr>
        <p:sp>
          <p:nvSpPr>
            <p:cNvPr id="24" name="TextBox 23"/>
            <p:cNvSpPr txBox="1"/>
            <p:nvPr/>
          </p:nvSpPr>
          <p:spPr>
            <a:xfrm>
              <a:off x="1817234" y="2924944"/>
              <a:ext cx="295274" cy="369332"/>
            </a:xfrm>
            <a:prstGeom prst="rect">
              <a:avLst/>
            </a:prstGeom>
            <a:noFill/>
          </p:spPr>
          <p:txBody>
            <a:bodyPr wrap="none" rtlCol="0">
              <a:spAutoFit/>
            </a:bodyPr>
            <a:lstStyle/>
            <a:p>
              <a:r>
                <a:rPr lang="en-US" dirty="0"/>
                <a:t>5</a:t>
              </a:r>
              <a:endParaRPr lang="en-CA" dirty="0"/>
            </a:p>
          </p:txBody>
        </p:sp>
        <p:cxnSp>
          <p:nvCxnSpPr>
            <p:cNvPr id="25" name="Straight Arrow Connector 24"/>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393972" y="2924944"/>
            <a:ext cx="1224136" cy="369332"/>
            <a:chOff x="1331640" y="2924944"/>
            <a:chExt cx="1224136" cy="369332"/>
          </a:xfrm>
        </p:grpSpPr>
        <p:sp>
          <p:nvSpPr>
            <p:cNvPr id="27" name="TextBox 26"/>
            <p:cNvSpPr txBox="1"/>
            <p:nvPr/>
          </p:nvSpPr>
          <p:spPr>
            <a:xfrm>
              <a:off x="1817234" y="2924944"/>
              <a:ext cx="306494" cy="369332"/>
            </a:xfrm>
            <a:prstGeom prst="rect">
              <a:avLst/>
            </a:prstGeom>
            <a:noFill/>
          </p:spPr>
          <p:txBody>
            <a:bodyPr wrap="none" rtlCol="0">
              <a:spAutoFit/>
            </a:bodyPr>
            <a:lstStyle/>
            <a:p>
              <a:r>
                <a:rPr lang="en-US" dirty="0"/>
                <a:t>6</a:t>
              </a:r>
              <a:endParaRPr lang="en-CA" dirty="0"/>
            </a:p>
          </p:txBody>
        </p:sp>
        <p:cxnSp>
          <p:nvCxnSpPr>
            <p:cNvPr id="28" name="Straight Arrow Connector 27"/>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359295" y="3789040"/>
            <a:ext cx="1196481" cy="461665"/>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pPr algn="ctr"/>
            <a:r>
              <a:rPr lang="en-CA" dirty="0" err="1">
                <a:latin typeface="Courier New" pitchFamily="49" charset="0"/>
                <a:cs typeface="Courier New" pitchFamily="49" charset="0"/>
              </a:rPr>
              <a:t>opcode</a:t>
            </a:r>
            <a:endParaRPr lang="en-CA" dirty="0">
              <a:latin typeface="Courier New" pitchFamily="49" charset="0"/>
              <a:cs typeface="Courier New" pitchFamily="49" charset="0"/>
            </a:endParaRPr>
          </a:p>
        </p:txBody>
      </p:sp>
      <p:sp>
        <p:nvSpPr>
          <p:cNvPr id="30" name="TextBox 29"/>
          <p:cNvSpPr txBox="1"/>
          <p:nvPr/>
        </p:nvSpPr>
        <p:spPr>
          <a:xfrm>
            <a:off x="2555776" y="3789040"/>
            <a:ext cx="1008112"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err="1">
                <a:latin typeface="Courier New" pitchFamily="49" charset="0"/>
                <a:cs typeface="Courier New" pitchFamily="49" charset="0"/>
              </a:rPr>
              <a:t>rs</a:t>
            </a:r>
            <a:endParaRPr lang="en-CA" dirty="0">
              <a:latin typeface="Courier New" pitchFamily="49" charset="0"/>
              <a:cs typeface="Courier New" pitchFamily="49" charset="0"/>
            </a:endParaRPr>
          </a:p>
        </p:txBody>
      </p:sp>
      <p:sp>
        <p:nvSpPr>
          <p:cNvPr id="31" name="TextBox 30"/>
          <p:cNvSpPr txBox="1"/>
          <p:nvPr/>
        </p:nvSpPr>
        <p:spPr>
          <a:xfrm>
            <a:off x="3563888" y="3789040"/>
            <a:ext cx="936104"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err="1">
                <a:latin typeface="Courier New" pitchFamily="49" charset="0"/>
                <a:cs typeface="Courier New" pitchFamily="49" charset="0"/>
              </a:rPr>
              <a:t>rt</a:t>
            </a:r>
            <a:endParaRPr lang="en-CA" dirty="0">
              <a:latin typeface="Courier New" pitchFamily="49" charset="0"/>
              <a:cs typeface="Courier New" pitchFamily="49" charset="0"/>
            </a:endParaRPr>
          </a:p>
        </p:txBody>
      </p:sp>
      <p:grpSp>
        <p:nvGrpSpPr>
          <p:cNvPr id="32" name="Group 31"/>
          <p:cNvGrpSpPr/>
          <p:nvPr/>
        </p:nvGrpSpPr>
        <p:grpSpPr>
          <a:xfrm>
            <a:off x="1331640" y="4365104"/>
            <a:ext cx="1224136" cy="369332"/>
            <a:chOff x="1331640" y="2924944"/>
            <a:chExt cx="1224136" cy="369332"/>
          </a:xfrm>
        </p:grpSpPr>
        <p:sp>
          <p:nvSpPr>
            <p:cNvPr id="33" name="TextBox 32"/>
            <p:cNvSpPr txBox="1"/>
            <p:nvPr/>
          </p:nvSpPr>
          <p:spPr>
            <a:xfrm>
              <a:off x="1817234" y="2924944"/>
              <a:ext cx="306494" cy="369332"/>
            </a:xfrm>
            <a:prstGeom prst="rect">
              <a:avLst/>
            </a:prstGeom>
            <a:noFill/>
          </p:spPr>
          <p:txBody>
            <a:bodyPr wrap="none" rtlCol="0">
              <a:spAutoFit/>
            </a:bodyPr>
            <a:lstStyle/>
            <a:p>
              <a:r>
                <a:rPr lang="en-US" dirty="0"/>
                <a:t>6</a:t>
              </a:r>
              <a:endParaRPr lang="en-CA" dirty="0"/>
            </a:p>
          </p:txBody>
        </p:sp>
        <p:cxnSp>
          <p:nvCxnSpPr>
            <p:cNvPr id="34" name="Straight Arrow Connector 33"/>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555776" y="4365104"/>
            <a:ext cx="1008112" cy="369332"/>
            <a:chOff x="1331640" y="2924944"/>
            <a:chExt cx="1224136" cy="369332"/>
          </a:xfrm>
        </p:grpSpPr>
        <p:sp>
          <p:nvSpPr>
            <p:cNvPr id="36" name="TextBox 35"/>
            <p:cNvSpPr txBox="1"/>
            <p:nvPr/>
          </p:nvSpPr>
          <p:spPr>
            <a:xfrm>
              <a:off x="1817234" y="2924944"/>
              <a:ext cx="295274" cy="369332"/>
            </a:xfrm>
            <a:prstGeom prst="rect">
              <a:avLst/>
            </a:prstGeom>
            <a:noFill/>
          </p:spPr>
          <p:txBody>
            <a:bodyPr wrap="none" rtlCol="0">
              <a:spAutoFit/>
            </a:bodyPr>
            <a:lstStyle/>
            <a:p>
              <a:r>
                <a:rPr lang="en-US" dirty="0"/>
                <a:t>5</a:t>
              </a:r>
              <a:endParaRPr lang="en-CA" dirty="0"/>
            </a:p>
          </p:txBody>
        </p:sp>
        <p:cxnSp>
          <p:nvCxnSpPr>
            <p:cNvPr id="37" name="Straight Arrow Connector 36"/>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499992" y="3789040"/>
            <a:ext cx="3096344"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US" dirty="0">
                <a:latin typeface="Courier New" pitchFamily="49" charset="0"/>
                <a:cs typeface="Courier New" pitchFamily="49" charset="0"/>
              </a:rPr>
              <a:t>immediate</a:t>
            </a:r>
            <a:endParaRPr lang="en-CA" dirty="0">
              <a:latin typeface="Courier New" pitchFamily="49" charset="0"/>
              <a:cs typeface="Courier New" pitchFamily="49" charset="0"/>
            </a:endParaRPr>
          </a:p>
        </p:txBody>
      </p:sp>
      <p:grpSp>
        <p:nvGrpSpPr>
          <p:cNvPr id="39" name="Group 38"/>
          <p:cNvGrpSpPr/>
          <p:nvPr/>
        </p:nvGrpSpPr>
        <p:grpSpPr>
          <a:xfrm>
            <a:off x="3563888" y="4365104"/>
            <a:ext cx="936104" cy="369332"/>
            <a:chOff x="1331640" y="2924944"/>
            <a:chExt cx="1224136" cy="369332"/>
          </a:xfrm>
        </p:grpSpPr>
        <p:sp>
          <p:nvSpPr>
            <p:cNvPr id="40" name="TextBox 39"/>
            <p:cNvSpPr txBox="1"/>
            <p:nvPr/>
          </p:nvSpPr>
          <p:spPr>
            <a:xfrm>
              <a:off x="1817234" y="2924944"/>
              <a:ext cx="295274" cy="369332"/>
            </a:xfrm>
            <a:prstGeom prst="rect">
              <a:avLst/>
            </a:prstGeom>
            <a:noFill/>
          </p:spPr>
          <p:txBody>
            <a:bodyPr wrap="none" rtlCol="0">
              <a:spAutoFit/>
            </a:bodyPr>
            <a:lstStyle/>
            <a:p>
              <a:r>
                <a:rPr lang="en-US" dirty="0"/>
                <a:t>5</a:t>
              </a:r>
              <a:endParaRPr lang="en-CA" dirty="0"/>
            </a:p>
          </p:txBody>
        </p:sp>
        <p:cxnSp>
          <p:nvCxnSpPr>
            <p:cNvPr id="41" name="Straight Arrow Connector 40"/>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4499992" y="4365104"/>
            <a:ext cx="3118116" cy="369332"/>
            <a:chOff x="1331640" y="2924944"/>
            <a:chExt cx="1224136" cy="369332"/>
          </a:xfrm>
        </p:grpSpPr>
        <p:sp>
          <p:nvSpPr>
            <p:cNvPr id="51" name="TextBox 50"/>
            <p:cNvSpPr txBox="1"/>
            <p:nvPr/>
          </p:nvSpPr>
          <p:spPr>
            <a:xfrm>
              <a:off x="1817234" y="2924944"/>
              <a:ext cx="215983" cy="369332"/>
            </a:xfrm>
            <a:prstGeom prst="rect">
              <a:avLst/>
            </a:prstGeom>
            <a:noFill/>
          </p:spPr>
          <p:txBody>
            <a:bodyPr wrap="none" rtlCol="0">
              <a:spAutoFit/>
            </a:bodyPr>
            <a:lstStyle/>
            <a:p>
              <a:r>
                <a:rPr lang="en-US" dirty="0"/>
                <a:t>   16</a:t>
              </a:r>
              <a:endParaRPr lang="en-CA" dirty="0"/>
            </a:p>
          </p:txBody>
        </p:sp>
        <p:cxnSp>
          <p:nvCxnSpPr>
            <p:cNvPr id="52" name="Straight Arrow Connector 51"/>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359295" y="5301208"/>
            <a:ext cx="1196481" cy="461665"/>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pPr algn="ctr"/>
            <a:r>
              <a:rPr lang="en-CA" dirty="0" err="1">
                <a:latin typeface="Courier New" pitchFamily="49" charset="0"/>
                <a:cs typeface="Courier New" pitchFamily="49" charset="0"/>
              </a:rPr>
              <a:t>opcode</a:t>
            </a:r>
            <a:endParaRPr lang="en-CA" dirty="0">
              <a:latin typeface="Courier New" pitchFamily="49" charset="0"/>
              <a:cs typeface="Courier New" pitchFamily="49" charset="0"/>
            </a:endParaRPr>
          </a:p>
        </p:txBody>
      </p:sp>
      <p:sp>
        <p:nvSpPr>
          <p:cNvPr id="54" name="TextBox 53"/>
          <p:cNvSpPr txBox="1"/>
          <p:nvPr/>
        </p:nvSpPr>
        <p:spPr>
          <a:xfrm>
            <a:off x="2555776" y="5301208"/>
            <a:ext cx="5040560" cy="461665"/>
          </a:xfrm>
          <a:prstGeom prst="rect">
            <a:avLst/>
          </a:prstGeom>
          <a:solidFill>
            <a:srgbClr val="002060"/>
          </a:solidFill>
          <a:ln w="38100">
            <a:solidFill>
              <a:schemeClr val="accent4">
                <a:lumMod val="20000"/>
                <a:lumOff val="80000"/>
              </a:schemeClr>
            </a:solidFill>
          </a:ln>
        </p:spPr>
        <p:txBody>
          <a:bodyPr wrap="square" lIns="182880" tIns="91440" rIns="182880" bIns="91440" rtlCol="0">
            <a:spAutoFit/>
          </a:bodyPr>
          <a:lstStyle/>
          <a:p>
            <a:pPr algn="ctr"/>
            <a:r>
              <a:rPr lang="en-CA" dirty="0">
                <a:latin typeface="Courier New" pitchFamily="49" charset="0"/>
                <a:cs typeface="Courier New" pitchFamily="49" charset="0"/>
              </a:rPr>
              <a:t>address</a:t>
            </a:r>
          </a:p>
        </p:txBody>
      </p:sp>
      <p:grpSp>
        <p:nvGrpSpPr>
          <p:cNvPr id="56" name="Group 55"/>
          <p:cNvGrpSpPr/>
          <p:nvPr/>
        </p:nvGrpSpPr>
        <p:grpSpPr>
          <a:xfrm>
            <a:off x="1331640" y="5877272"/>
            <a:ext cx="1224136" cy="369332"/>
            <a:chOff x="1331640" y="2924944"/>
            <a:chExt cx="1224136" cy="369332"/>
          </a:xfrm>
        </p:grpSpPr>
        <p:sp>
          <p:nvSpPr>
            <p:cNvPr id="57" name="TextBox 56"/>
            <p:cNvSpPr txBox="1"/>
            <p:nvPr/>
          </p:nvSpPr>
          <p:spPr>
            <a:xfrm>
              <a:off x="1817234" y="2924944"/>
              <a:ext cx="306494" cy="369332"/>
            </a:xfrm>
            <a:prstGeom prst="rect">
              <a:avLst/>
            </a:prstGeom>
            <a:noFill/>
          </p:spPr>
          <p:txBody>
            <a:bodyPr wrap="none" rtlCol="0">
              <a:spAutoFit/>
            </a:bodyPr>
            <a:lstStyle/>
            <a:p>
              <a:r>
                <a:rPr lang="en-US" dirty="0"/>
                <a:t>6</a:t>
              </a:r>
              <a:endParaRPr lang="en-CA" dirty="0"/>
            </a:p>
          </p:txBody>
        </p:sp>
        <p:cxnSp>
          <p:nvCxnSpPr>
            <p:cNvPr id="58" name="Straight Arrow Connector 57"/>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555776" y="5877272"/>
            <a:ext cx="5040560" cy="369332"/>
            <a:chOff x="1331640" y="2924944"/>
            <a:chExt cx="1224136" cy="369332"/>
          </a:xfrm>
        </p:grpSpPr>
        <p:sp>
          <p:nvSpPr>
            <p:cNvPr id="60" name="TextBox 59"/>
            <p:cNvSpPr txBox="1"/>
            <p:nvPr/>
          </p:nvSpPr>
          <p:spPr>
            <a:xfrm>
              <a:off x="1817234" y="2924944"/>
              <a:ext cx="193560" cy="369332"/>
            </a:xfrm>
            <a:prstGeom prst="rect">
              <a:avLst/>
            </a:prstGeom>
            <a:noFill/>
          </p:spPr>
          <p:txBody>
            <a:bodyPr wrap="none" rtlCol="0">
              <a:spAutoFit/>
            </a:bodyPr>
            <a:lstStyle/>
            <a:p>
              <a:r>
                <a:rPr lang="en-US" dirty="0"/>
                <a:t>        26</a:t>
              </a:r>
              <a:endParaRPr lang="en-CA" dirty="0"/>
            </a:p>
          </p:txBody>
        </p:sp>
        <p:cxnSp>
          <p:nvCxnSpPr>
            <p:cNvPr id="61" name="Straight Arrow Connector 60"/>
            <p:cNvCxnSpPr/>
            <p:nvPr/>
          </p:nvCxnSpPr>
          <p:spPr>
            <a:xfrm>
              <a:off x="1331640" y="2924944"/>
              <a:ext cx="1224136"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1552E37E-424F-4DCE-BB6E-731ABDD533B7}" type="slidenum">
              <a:rPr lang="en-CA" smtClean="0"/>
              <a:pPr/>
              <a:t>14</a:t>
            </a:fld>
            <a:endParaRPr lang="en-CA"/>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6" name="Ink 45"/>
              <p14:cNvContentPartPr/>
              <p14:nvPr>
                <p:extLst>
                  <p:ext uri="{42D2F446-02D8-4167-A562-619A0277C38B}">
                    <p15:isNarration xmlns:p15="http://schemas.microsoft.com/office/powerpoint/2012/main" val="1"/>
                  </p:ext>
                </p:extLst>
              </p14:nvPr>
            </p14:nvContentPartPr>
            <p14:xfrm>
              <a:off x="1732320" y="2714760"/>
              <a:ext cx="5644080" cy="3491640"/>
            </p14:xfrm>
          </p:contentPart>
        </mc:Choice>
        <mc:Fallback>
          <p:pic>
            <p:nvPicPr>
              <p:cNvPr id="46" name="Ink 45"/>
              <p:cNvPicPr>
                <a:picLocks noGrp="1" noRot="1" noChangeAspect="1" noMove="1" noResize="1" noEditPoints="1" noAdjustHandles="1" noChangeArrowheads="1" noChangeShapeType="1"/>
              </p:cNvPicPr>
              <p:nvPr/>
            </p:nvPicPr>
            <p:blipFill>
              <a:blip r:embed="rId7"/>
              <a:stretch>
                <a:fillRect/>
              </a:stretch>
            </p:blipFill>
            <p:spPr>
              <a:xfrm>
                <a:off x="1722960" y="2705400"/>
                <a:ext cx="5662800" cy="3510360"/>
              </a:xfrm>
              <a:prstGeom prst="rect">
                <a:avLst/>
              </a:prstGeom>
            </p:spPr>
          </p:pic>
        </mc:Fallback>
      </mc:AlternateContent>
      <p:pic>
        <p:nvPicPr>
          <p:cNvPr id="47" name="Audio 4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901417026"/>
      </p:ext>
    </p:extLst>
  </p:cSld>
  <p:clrMapOvr>
    <a:masterClrMapping/>
  </p:clrMapOvr>
  <mc:AlternateContent xmlns:mc="http://schemas.openxmlformats.org/markup-compatibility/2006">
    <mc:Choice xmlns:p14="http://schemas.microsoft.com/office/powerpoint/2010/main" Requires="p14">
      <p:transition spd="slow" p14:dur="2000" advTm="76903"/>
    </mc:Choice>
    <mc:Fallback>
      <p:transition spd="slow" advTm="76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par>
                                <p:cTn id="7" presetID="59"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md type="call" cmd="playFrom(0.0)">
                                      <p:cBhvr>
                                        <p:cTn id="9" dur="1" fill="hold"/>
                                        <p:tgtEl>
                                          <p:spTgt spid="4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47"/>
                </p:tgtEl>
              </p:cMediaNode>
            </p:audio>
          </p:childTnLst>
        </p:cTn>
      </p:par>
    </p:tnLst>
    <p:bldLst>
      <p:bldP spid="29" grpId="0" animBg="1"/>
      <p:bldP spid="30" grpId="0" animBg="1"/>
      <p:bldP spid="31" grpId="0" animBg="1"/>
      <p:bldP spid="38" grpId="0" animBg="1"/>
      <p:bldP spid="5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code details</a:t>
            </a:r>
            <a:endParaRPr lang="en-CA" dirty="0"/>
          </a:p>
        </p:txBody>
      </p:sp>
      <p:sp>
        <p:nvSpPr>
          <p:cNvPr id="3" name="Content Placeholder 2"/>
          <p:cNvSpPr>
            <a:spLocks noGrp="1"/>
          </p:cNvSpPr>
          <p:nvPr>
            <p:ph idx="1"/>
          </p:nvPr>
        </p:nvSpPr>
        <p:spPr/>
        <p:txBody>
          <a:bodyPr/>
          <a:lstStyle/>
          <a:p>
            <a:r>
              <a:rPr lang="en-US" dirty="0"/>
              <a:t>Things to note about machine code:</a:t>
            </a:r>
          </a:p>
          <a:p>
            <a:pPr lvl="1"/>
            <a:r>
              <a:rPr lang="en-US" dirty="0">
                <a:solidFill>
                  <a:srgbClr val="FFFF00"/>
                </a:solidFill>
              </a:rPr>
              <a:t>R-type</a:t>
            </a:r>
            <a:r>
              <a:rPr lang="en-US" dirty="0"/>
              <a:t> instructions have an </a:t>
            </a:r>
            <a:r>
              <a:rPr lang="en-US" dirty="0" err="1">
                <a:solidFill>
                  <a:srgbClr val="FFFF00"/>
                </a:solidFill>
              </a:rPr>
              <a:t>opcode</a:t>
            </a:r>
            <a:r>
              <a:rPr lang="en-US" dirty="0"/>
              <a:t> of </a:t>
            </a:r>
            <a:r>
              <a:rPr lang="en-US" dirty="0">
                <a:solidFill>
                  <a:srgbClr val="FFFF00"/>
                </a:solidFill>
                <a:latin typeface="Courier New" pitchFamily="49" charset="0"/>
                <a:cs typeface="Courier New" pitchFamily="49" charset="0"/>
              </a:rPr>
              <a:t>000000</a:t>
            </a:r>
            <a:r>
              <a:rPr lang="en-US" dirty="0"/>
              <a:t>, with a 6-bit function listed at the end.</a:t>
            </a:r>
          </a:p>
          <a:p>
            <a:pPr lvl="1"/>
            <a:r>
              <a:rPr lang="en-US" dirty="0"/>
              <a:t>Although we specify “</a:t>
            </a:r>
            <a:r>
              <a:rPr lang="en-US" dirty="0">
                <a:solidFill>
                  <a:srgbClr val="FFFF00"/>
                </a:solidFill>
              </a:rPr>
              <a:t>don’t care</a:t>
            </a:r>
            <a:r>
              <a:rPr lang="en-US" dirty="0"/>
              <a:t>” bits as </a:t>
            </a:r>
            <a:r>
              <a:rPr lang="en-US" dirty="0">
                <a:latin typeface="Courier New" pitchFamily="49" charset="0"/>
                <a:cs typeface="Courier New" pitchFamily="49" charset="0"/>
              </a:rPr>
              <a:t>X</a:t>
            </a:r>
            <a:r>
              <a:rPr lang="en-US" dirty="0"/>
              <a:t> values, the assembly language interpreter always assigns them to </a:t>
            </a:r>
            <a:r>
              <a:rPr lang="en-US" dirty="0">
                <a:solidFill>
                  <a:srgbClr val="FFFF00"/>
                </a:solidFill>
              </a:rPr>
              <a:t>some value</a:t>
            </a:r>
            <a:r>
              <a:rPr lang="en-US" dirty="0"/>
              <a:t> (like </a:t>
            </a:r>
            <a:r>
              <a:rPr lang="en-US" dirty="0">
                <a:latin typeface="Courier New" pitchFamily="49" charset="0"/>
                <a:cs typeface="Courier New" pitchFamily="49" charset="0"/>
              </a:rPr>
              <a:t>0</a:t>
            </a:r>
            <a:r>
              <a:rPr lang="en-US" dirty="0"/>
              <a:t>).</a:t>
            </a:r>
          </a:p>
          <a:p>
            <a:r>
              <a:rPr lang="en-US" dirty="0"/>
              <a:t>It’s possible to program your processor with machine code, but makes </a:t>
            </a:r>
            <a:r>
              <a:rPr lang="en-US" dirty="0">
                <a:solidFill>
                  <a:srgbClr val="FFFF00"/>
                </a:solidFill>
              </a:rPr>
              <a:t>more sense</a:t>
            </a:r>
            <a:r>
              <a:rPr lang="en-US" dirty="0"/>
              <a:t> to use an </a:t>
            </a:r>
            <a:r>
              <a:rPr lang="en-US" dirty="0">
                <a:solidFill>
                  <a:srgbClr val="FFFF00"/>
                </a:solidFill>
              </a:rPr>
              <a:t>equivalent</a:t>
            </a:r>
            <a:r>
              <a:rPr lang="en-US" dirty="0"/>
              <a:t> </a:t>
            </a:r>
            <a:r>
              <a:rPr lang="en-US" dirty="0">
                <a:solidFill>
                  <a:srgbClr val="FFFF00"/>
                </a:solidFill>
              </a:rPr>
              <a:t>language</a:t>
            </a:r>
            <a:r>
              <a:rPr lang="en-US" dirty="0"/>
              <a:t> that is </a:t>
            </a:r>
            <a:r>
              <a:rPr lang="en-US" dirty="0">
                <a:solidFill>
                  <a:srgbClr val="FFFF00"/>
                </a:solidFill>
              </a:rPr>
              <a:t>more natural</a:t>
            </a:r>
            <a:r>
              <a:rPr lang="en-US" dirty="0"/>
              <a:t> (for humans, that is).</a:t>
            </a:r>
          </a:p>
          <a:p>
            <a:pPr lvl="1"/>
            <a:endParaRPr lang="en-CA" dirty="0"/>
          </a:p>
        </p:txBody>
      </p:sp>
      <p:sp>
        <p:nvSpPr>
          <p:cNvPr id="4" name="Slide Number Placeholder 3"/>
          <p:cNvSpPr>
            <a:spLocks noGrp="1"/>
          </p:cNvSpPr>
          <p:nvPr>
            <p:ph type="sldNum" sz="quarter" idx="12"/>
          </p:nvPr>
        </p:nvSpPr>
        <p:spPr/>
        <p:txBody>
          <a:bodyPr/>
          <a:lstStyle/>
          <a:p>
            <a:fld id="{1552E37E-424F-4DCE-BB6E-731ABDD533B7}" type="slidenum">
              <a:rPr lang="en-CA" smtClean="0"/>
              <a:pPr/>
              <a:t>15</a:t>
            </a:fld>
            <a:endParaRPr lang="en-CA"/>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911"/>
    </mc:Choice>
    <mc:Fallback>
      <p:transition spd="slow" advTm="6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Assembly Language Overview</a:t>
            </a:r>
            <a:endParaRPr lang="en-CA" dirty="0"/>
          </a:p>
        </p:txBody>
      </p:sp>
      <p:pic>
        <p:nvPicPr>
          <p:cNvPr id="79874" name="Picture 2" descr="http://www.c-jump.com/bcc/c262c/MIPSAssembly/const_images/mips_assembly.png"/>
          <p:cNvPicPr>
            <a:picLocks noChangeAspect="1" noChangeArrowheads="1"/>
          </p:cNvPicPr>
          <p:nvPr/>
        </p:nvPicPr>
        <p:blipFill>
          <a:blip r:embed="rId4" cstate="print"/>
          <a:srcRect/>
          <a:stretch>
            <a:fillRect/>
          </a:stretch>
        </p:blipFill>
        <p:spPr bwMode="auto">
          <a:xfrm>
            <a:off x="1932756" y="3140968"/>
            <a:ext cx="6743700" cy="2009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p:cNvSpPr>
            <a:spLocks noGrp="1"/>
          </p:cNvSpPr>
          <p:nvPr>
            <p:ph type="sldNum" sz="quarter" idx="12"/>
          </p:nvPr>
        </p:nvSpPr>
        <p:spPr/>
        <p:txBody>
          <a:bodyPr/>
          <a:lstStyle/>
          <a:p>
            <a:fld id="{1552E37E-424F-4DCE-BB6E-731ABDD533B7}" type="slidenum">
              <a:rPr lang="en-CA" smtClean="0"/>
              <a:pPr/>
              <a:t>16</a:t>
            </a:fld>
            <a:endParaRPr lang="en-CA"/>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047"/>
    </mc:Choice>
    <mc:Fallback>
      <p:transition spd="slow" advTm="14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the processor</a:t>
            </a:r>
            <a:endParaRPr lang="en-CA" dirty="0"/>
          </a:p>
        </p:txBody>
      </p:sp>
      <p:sp>
        <p:nvSpPr>
          <p:cNvPr id="3" name="Content Placeholder 2"/>
          <p:cNvSpPr>
            <a:spLocks noGrp="1"/>
          </p:cNvSpPr>
          <p:nvPr>
            <p:ph idx="1"/>
          </p:nvPr>
        </p:nvSpPr>
        <p:spPr/>
        <p:txBody>
          <a:bodyPr/>
          <a:lstStyle/>
          <a:p>
            <a:r>
              <a:rPr lang="en-US" dirty="0"/>
              <a:t>Things you’ll need to know:</a:t>
            </a:r>
          </a:p>
          <a:p>
            <a:pPr lvl="1"/>
            <a:r>
              <a:rPr lang="en-US" dirty="0"/>
              <a:t>Control unit signals to the </a:t>
            </a:r>
            <a:r>
              <a:rPr lang="en-US" dirty="0" err="1"/>
              <a:t>datapath</a:t>
            </a:r>
            <a:endParaRPr lang="en-US" dirty="0"/>
          </a:p>
          <a:p>
            <a:pPr lvl="1"/>
            <a:r>
              <a:rPr lang="en-US" dirty="0"/>
              <a:t>Machine code instructions</a:t>
            </a:r>
          </a:p>
          <a:p>
            <a:pPr lvl="1"/>
            <a:r>
              <a:rPr lang="en-US" dirty="0"/>
              <a:t>Assembly language				 instructions</a:t>
            </a:r>
          </a:p>
          <a:p>
            <a:pPr lvl="1"/>
            <a:r>
              <a:rPr lang="en-US" dirty="0"/>
              <a:t>Programming in				 assembly language</a:t>
            </a:r>
            <a:endParaRPr lang="en-CA" dirty="0"/>
          </a:p>
        </p:txBody>
      </p:sp>
      <p:pic>
        <p:nvPicPr>
          <p:cNvPr id="1026" name="Picture 2" descr="http://www.tony5m17h.net/MatrixCode.gif"/>
          <p:cNvPicPr>
            <a:picLocks noChangeAspect="1" noChangeArrowheads="1"/>
          </p:cNvPicPr>
          <p:nvPr/>
        </p:nvPicPr>
        <p:blipFill>
          <a:blip r:embed="rId4" cstate="print"/>
          <a:srcRect/>
          <a:stretch>
            <a:fillRect/>
          </a:stretch>
        </p:blipFill>
        <p:spPr bwMode="auto">
          <a:xfrm rot="21393840">
            <a:off x="4860032" y="3501008"/>
            <a:ext cx="3499857" cy="26548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Slide Number Placeholder 3"/>
          <p:cNvSpPr>
            <a:spLocks noGrp="1"/>
          </p:cNvSpPr>
          <p:nvPr>
            <p:ph type="sldNum" sz="quarter" idx="12"/>
          </p:nvPr>
        </p:nvSpPr>
        <p:spPr/>
        <p:txBody>
          <a:bodyPr/>
          <a:lstStyle/>
          <a:p>
            <a:fld id="{1552E37E-424F-4DCE-BB6E-731ABDD533B7}" type="slidenum">
              <a:rPr lang="en-CA" smtClean="0"/>
              <a:pPr/>
              <a:t>2</a:t>
            </a:fld>
            <a:endParaRPr lang="en-CA"/>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74"/>
    </mc:Choice>
    <mc:Fallback>
      <p:transition spd="slow" advTm="30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things fit together</a:t>
            </a:r>
            <a:endParaRPr lang="en-CA" dirty="0"/>
          </a:p>
        </p:txBody>
      </p:sp>
      <p:grpSp>
        <p:nvGrpSpPr>
          <p:cNvPr id="31" name="Group 30">
            <a:extLst>
              <a:ext uri="{FF2B5EF4-FFF2-40B4-BE49-F238E27FC236}">
                <a16:creationId xmlns:a16="http://schemas.microsoft.com/office/drawing/2014/main" id="{2D19E2BE-0B2B-40DF-B8AE-05B15D6D2464}"/>
              </a:ext>
            </a:extLst>
          </p:cNvPr>
          <p:cNvGrpSpPr/>
          <p:nvPr/>
        </p:nvGrpSpPr>
        <p:grpSpPr>
          <a:xfrm>
            <a:off x="1491960" y="1755418"/>
            <a:ext cx="4199088" cy="1114916"/>
            <a:chOff x="1491960" y="1755418"/>
            <a:chExt cx="4199088" cy="1114916"/>
          </a:xfrm>
        </p:grpSpPr>
        <p:sp>
          <p:nvSpPr>
            <p:cNvPr id="4" name="Rounded Rectangle 3"/>
            <p:cNvSpPr/>
            <p:nvPr/>
          </p:nvSpPr>
          <p:spPr>
            <a:xfrm>
              <a:off x="1491960" y="1755418"/>
              <a:ext cx="2232248" cy="1114916"/>
            </a:xfrm>
            <a:prstGeom prst="roundRect">
              <a:avLst/>
            </a:prstGeom>
            <a:solidFill>
              <a:srgbClr val="002060"/>
            </a:solidFill>
            <a:ln w="571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Assembly Language</a:t>
              </a:r>
              <a:endParaRPr lang="en-CA" sz="2800" dirty="0"/>
            </a:p>
          </p:txBody>
        </p:sp>
        <p:cxnSp>
          <p:nvCxnSpPr>
            <p:cNvPr id="9" name="Straight Arrow Connector 8"/>
            <p:cNvCxnSpPr>
              <a:cxnSpLocks/>
              <a:stCxn id="4" idx="3"/>
            </p:cNvCxnSpPr>
            <p:nvPr/>
          </p:nvCxnSpPr>
          <p:spPr>
            <a:xfrm>
              <a:off x="3724208" y="2312876"/>
              <a:ext cx="1966840" cy="368293"/>
            </a:xfrm>
            <a:prstGeom prst="straightConnector1">
              <a:avLst/>
            </a:prstGeom>
            <a:ln w="3810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692162">
              <a:off x="4007757" y="2100802"/>
              <a:ext cx="1399742" cy="369332"/>
            </a:xfrm>
            <a:prstGeom prst="rect">
              <a:avLst/>
            </a:prstGeom>
            <a:noFill/>
          </p:spPr>
          <p:txBody>
            <a:bodyPr wrap="none" rtlCol="0">
              <a:spAutoFit/>
            </a:bodyPr>
            <a:lstStyle/>
            <a:p>
              <a:r>
                <a:rPr lang="en-US" dirty="0"/>
                <a:t>converted to</a:t>
              </a:r>
              <a:endParaRPr lang="en-CA" dirty="0"/>
            </a:p>
          </p:txBody>
        </p:sp>
      </p:grpSp>
      <p:grpSp>
        <p:nvGrpSpPr>
          <p:cNvPr id="29" name="Group 28">
            <a:extLst>
              <a:ext uri="{FF2B5EF4-FFF2-40B4-BE49-F238E27FC236}">
                <a16:creationId xmlns:a16="http://schemas.microsoft.com/office/drawing/2014/main" id="{5EE7CD0F-F954-499F-B8CE-9A559A0A52C5}"/>
              </a:ext>
            </a:extLst>
          </p:cNvPr>
          <p:cNvGrpSpPr/>
          <p:nvPr/>
        </p:nvGrpSpPr>
        <p:grpSpPr>
          <a:xfrm>
            <a:off x="1476317" y="3474648"/>
            <a:ext cx="3890695" cy="975862"/>
            <a:chOff x="1476317" y="3474648"/>
            <a:chExt cx="3890695" cy="975862"/>
          </a:xfrm>
        </p:grpSpPr>
        <p:sp>
          <p:nvSpPr>
            <p:cNvPr id="6" name="Rounded Rectangle 5"/>
            <p:cNvSpPr/>
            <p:nvPr/>
          </p:nvSpPr>
          <p:spPr>
            <a:xfrm>
              <a:off x="1476317" y="3474648"/>
              <a:ext cx="2232248" cy="914400"/>
            </a:xfrm>
            <a:prstGeom prst="roundRect">
              <a:avLst/>
            </a:prstGeom>
            <a:solidFill>
              <a:srgbClr val="002060"/>
            </a:solidFill>
            <a:ln w="571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Opcode</a:t>
              </a:r>
              <a:endParaRPr lang="en-CA" sz="2800" dirty="0"/>
            </a:p>
          </p:txBody>
        </p:sp>
        <p:cxnSp>
          <p:nvCxnSpPr>
            <p:cNvPr id="13" name="Straight Arrow Connector 12"/>
            <p:cNvCxnSpPr>
              <a:cxnSpLocks/>
              <a:stCxn id="6" idx="3"/>
            </p:cNvCxnSpPr>
            <p:nvPr/>
          </p:nvCxnSpPr>
          <p:spPr>
            <a:xfrm>
              <a:off x="3708565" y="3931848"/>
              <a:ext cx="1658447" cy="518662"/>
            </a:xfrm>
            <a:prstGeom prst="straightConnector1">
              <a:avLst/>
            </a:prstGeom>
            <a:ln w="3810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018561">
              <a:off x="4177264" y="3810171"/>
              <a:ext cx="931665" cy="369332"/>
            </a:xfrm>
            <a:prstGeom prst="rect">
              <a:avLst/>
            </a:prstGeom>
            <a:noFill/>
          </p:spPr>
          <p:txBody>
            <a:bodyPr wrap="none" rtlCol="0">
              <a:spAutoFit/>
            </a:bodyPr>
            <a:lstStyle/>
            <a:p>
              <a:r>
                <a:rPr lang="en-US" dirty="0"/>
                <a:t>input to</a:t>
              </a:r>
              <a:endParaRPr lang="en-CA" dirty="0"/>
            </a:p>
          </p:txBody>
        </p:sp>
      </p:grpSp>
      <p:grpSp>
        <p:nvGrpSpPr>
          <p:cNvPr id="30" name="Group 29">
            <a:extLst>
              <a:ext uri="{FF2B5EF4-FFF2-40B4-BE49-F238E27FC236}">
                <a16:creationId xmlns:a16="http://schemas.microsoft.com/office/drawing/2014/main" id="{DD1C25FB-3F28-455A-91A7-989BEA2F85B7}"/>
              </a:ext>
            </a:extLst>
          </p:cNvPr>
          <p:cNvGrpSpPr/>
          <p:nvPr/>
        </p:nvGrpSpPr>
        <p:grpSpPr>
          <a:xfrm>
            <a:off x="3708565" y="2634264"/>
            <a:ext cx="3949323" cy="987619"/>
            <a:chOff x="3708565" y="2634264"/>
            <a:chExt cx="3949323" cy="987619"/>
          </a:xfrm>
        </p:grpSpPr>
        <p:sp>
          <p:nvSpPr>
            <p:cNvPr id="5" name="Rounded Rectangle 4"/>
            <p:cNvSpPr/>
            <p:nvPr/>
          </p:nvSpPr>
          <p:spPr>
            <a:xfrm>
              <a:off x="5691048" y="2634264"/>
              <a:ext cx="1966840" cy="987619"/>
            </a:xfrm>
            <a:prstGeom prst="roundRect">
              <a:avLst/>
            </a:prstGeom>
            <a:solidFill>
              <a:srgbClr val="002060"/>
            </a:solidFill>
            <a:ln w="571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Machine Code</a:t>
              </a:r>
              <a:endParaRPr lang="en-CA" sz="2800" dirty="0"/>
            </a:p>
          </p:txBody>
        </p:sp>
        <p:cxnSp>
          <p:nvCxnSpPr>
            <p:cNvPr id="11" name="Straight Arrow Connector 10"/>
            <p:cNvCxnSpPr>
              <a:cxnSpLocks/>
            </p:cNvCxnSpPr>
            <p:nvPr/>
          </p:nvCxnSpPr>
          <p:spPr>
            <a:xfrm flipH="1">
              <a:off x="3708565" y="3128073"/>
              <a:ext cx="1982483" cy="411090"/>
            </a:xfrm>
            <a:prstGeom prst="straightConnector1">
              <a:avLst/>
            </a:prstGeom>
            <a:ln w="3810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0918754">
              <a:off x="3834011" y="2908880"/>
              <a:ext cx="1845377" cy="369332"/>
            </a:xfrm>
            <a:prstGeom prst="rect">
              <a:avLst/>
            </a:prstGeom>
            <a:noFill/>
          </p:spPr>
          <p:txBody>
            <a:bodyPr wrap="none" rtlCol="0">
              <a:spAutoFit/>
            </a:bodyPr>
            <a:lstStyle/>
            <a:p>
              <a:r>
                <a:rPr lang="en-US" dirty="0"/>
                <a:t>extract first 6 bits</a:t>
              </a:r>
              <a:endParaRPr lang="en-CA" dirty="0"/>
            </a:p>
          </p:txBody>
        </p:sp>
      </p:grpSp>
      <p:sp>
        <p:nvSpPr>
          <p:cNvPr id="17" name="Rounded Rectangle 16"/>
          <p:cNvSpPr/>
          <p:nvPr/>
        </p:nvSpPr>
        <p:spPr>
          <a:xfrm>
            <a:off x="1547664" y="5085184"/>
            <a:ext cx="2032528" cy="1093212"/>
          </a:xfrm>
          <a:prstGeom prst="roundRect">
            <a:avLst/>
          </a:prstGeom>
          <a:solidFill>
            <a:srgbClr val="002060"/>
          </a:solidFill>
          <a:ln w="571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Datapath Signals</a:t>
            </a:r>
            <a:endParaRPr lang="en-CA" sz="2800" dirty="0"/>
          </a:p>
        </p:txBody>
      </p:sp>
      <p:grpSp>
        <p:nvGrpSpPr>
          <p:cNvPr id="28" name="Group 27">
            <a:extLst>
              <a:ext uri="{FF2B5EF4-FFF2-40B4-BE49-F238E27FC236}">
                <a16:creationId xmlns:a16="http://schemas.microsoft.com/office/drawing/2014/main" id="{B77E79E6-D6DC-4505-ABB3-A56B06D27322}"/>
              </a:ext>
            </a:extLst>
          </p:cNvPr>
          <p:cNvGrpSpPr/>
          <p:nvPr/>
        </p:nvGrpSpPr>
        <p:grpSpPr>
          <a:xfrm>
            <a:off x="3580192" y="4389048"/>
            <a:ext cx="4343104" cy="1242742"/>
            <a:chOff x="3580192" y="4389048"/>
            <a:chExt cx="4343104" cy="1242742"/>
          </a:xfrm>
        </p:grpSpPr>
        <p:sp>
          <p:nvSpPr>
            <p:cNvPr id="7" name="Rounded Rectangle 6"/>
            <p:cNvSpPr/>
            <p:nvPr/>
          </p:nvSpPr>
          <p:spPr>
            <a:xfrm>
              <a:off x="5367012" y="4389048"/>
              <a:ext cx="2556284" cy="914400"/>
            </a:xfrm>
            <a:prstGeom prst="roundRect">
              <a:avLst/>
            </a:prstGeom>
            <a:solidFill>
              <a:srgbClr val="002060"/>
            </a:solidFill>
            <a:ln w="571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Unit</a:t>
              </a:r>
              <a:endParaRPr lang="en-CA" sz="2800" dirty="0"/>
            </a:p>
          </p:txBody>
        </p:sp>
        <p:cxnSp>
          <p:nvCxnSpPr>
            <p:cNvPr id="18" name="Straight Arrow Connector 17"/>
            <p:cNvCxnSpPr>
              <a:cxnSpLocks/>
              <a:stCxn id="7" idx="1"/>
              <a:endCxn id="17" idx="3"/>
            </p:cNvCxnSpPr>
            <p:nvPr/>
          </p:nvCxnSpPr>
          <p:spPr>
            <a:xfrm flipH="1">
              <a:off x="3580192" y="4846248"/>
              <a:ext cx="1786820" cy="785542"/>
            </a:xfrm>
            <a:prstGeom prst="straightConnector1">
              <a:avLst/>
            </a:prstGeom>
            <a:ln w="3810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108447">
              <a:off x="3912256" y="4818552"/>
              <a:ext cx="1059906" cy="369332"/>
            </a:xfrm>
            <a:prstGeom prst="rect">
              <a:avLst/>
            </a:prstGeom>
            <a:noFill/>
          </p:spPr>
          <p:txBody>
            <a:bodyPr wrap="none" rtlCol="0">
              <a:spAutoFit/>
            </a:bodyPr>
            <a:lstStyle/>
            <a:p>
              <a:r>
                <a:rPr lang="en-US" dirty="0"/>
                <a:t>produces</a:t>
              </a:r>
              <a:endParaRPr lang="en-CA" dirty="0"/>
            </a:p>
          </p:txBody>
        </p:sp>
      </p:grpSp>
      <p:sp>
        <p:nvSpPr>
          <p:cNvPr id="3" name="Slide Number Placeholder 2"/>
          <p:cNvSpPr>
            <a:spLocks noGrp="1"/>
          </p:cNvSpPr>
          <p:nvPr>
            <p:ph type="sldNum" sz="quarter" idx="12"/>
          </p:nvPr>
        </p:nvSpPr>
        <p:spPr/>
        <p:txBody>
          <a:bodyPr/>
          <a:lstStyle/>
          <a:p>
            <a:fld id="{1552E37E-424F-4DCE-BB6E-731ABDD533B7}" type="slidenum">
              <a:rPr lang="en-CA" smtClean="0"/>
              <a:pPr/>
              <a:t>3</a:t>
            </a:fld>
            <a:endParaRPr lang="en-CA"/>
          </a:p>
        </p:txBody>
      </p:sp>
      <p:pic>
        <p:nvPicPr>
          <p:cNvPr id="20" name="Audio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411"/>
    </mc:Choice>
    <mc:Fallback>
      <p:transition spd="slow" advTm="4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 Code Instructions</a:t>
            </a:r>
            <a:endParaRPr lang="en-CA" dirty="0"/>
          </a:p>
        </p:txBody>
      </p:sp>
      <p:pic>
        <p:nvPicPr>
          <p:cNvPr id="77826" name="Picture 2" descr="http://www.alchemysoftware.com/images/solutions/binary.png"/>
          <p:cNvPicPr>
            <a:picLocks noChangeAspect="1" noChangeArrowheads="1"/>
          </p:cNvPicPr>
          <p:nvPr/>
        </p:nvPicPr>
        <p:blipFill>
          <a:blip r:embed="rId4" cstate="print"/>
          <a:srcRect/>
          <a:stretch>
            <a:fillRect/>
          </a:stretch>
        </p:blipFill>
        <p:spPr bwMode="auto">
          <a:xfrm>
            <a:off x="3203848" y="2204864"/>
            <a:ext cx="4556398" cy="3757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p:cNvSpPr>
            <a:spLocks noGrp="1"/>
          </p:cNvSpPr>
          <p:nvPr>
            <p:ph type="sldNum" sz="quarter" idx="12"/>
          </p:nvPr>
        </p:nvSpPr>
        <p:spPr/>
        <p:txBody>
          <a:bodyPr/>
          <a:lstStyle/>
          <a:p>
            <a:fld id="{1552E37E-424F-4DCE-BB6E-731ABDD533B7}" type="slidenum">
              <a:rPr lang="en-CA" smtClean="0"/>
              <a:pPr/>
              <a:t>4</a:t>
            </a:fld>
            <a:endParaRPr lang="en-CA"/>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72"/>
    </mc:Choice>
    <mc:Fallback>
      <p:transition spd="slow" advTm="9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Code</a:t>
            </a:r>
            <a:endParaRPr lang="en-CA" dirty="0"/>
          </a:p>
        </p:txBody>
      </p:sp>
      <p:sp>
        <p:nvSpPr>
          <p:cNvPr id="3" name="Content Placeholder 2"/>
          <p:cNvSpPr>
            <a:spLocks noGrp="1"/>
          </p:cNvSpPr>
          <p:nvPr>
            <p:ph idx="1"/>
          </p:nvPr>
        </p:nvSpPr>
        <p:spPr>
          <a:xfrm>
            <a:off x="827584" y="1484784"/>
            <a:ext cx="7859216" cy="4726760"/>
          </a:xfrm>
        </p:spPr>
        <p:txBody>
          <a:bodyPr>
            <a:normAutofit lnSpcReduction="10000"/>
          </a:bodyPr>
          <a:lstStyle/>
          <a:p>
            <a:r>
              <a:rPr lang="en-US" dirty="0"/>
              <a:t>Now that we have a processor, operations are performed by:</a:t>
            </a:r>
          </a:p>
          <a:p>
            <a:pPr lvl="1"/>
            <a:r>
              <a:rPr lang="en-US" dirty="0"/>
              <a:t>The </a:t>
            </a:r>
            <a:r>
              <a:rPr lang="en-US" dirty="0">
                <a:solidFill>
                  <a:srgbClr val="FFFF00"/>
                </a:solidFill>
              </a:rPr>
              <a:t>instruction</a:t>
            </a:r>
            <a:r>
              <a:rPr lang="en-US" dirty="0"/>
              <a:t> </a:t>
            </a:r>
            <a:r>
              <a:rPr lang="en-US" dirty="0">
                <a:solidFill>
                  <a:srgbClr val="FFFF00"/>
                </a:solidFill>
              </a:rPr>
              <a:t>register</a:t>
            </a:r>
            <a:r>
              <a:rPr lang="en-US" dirty="0"/>
              <a:t>:</a:t>
            </a:r>
          </a:p>
          <a:p>
            <a:pPr lvl="2"/>
            <a:r>
              <a:rPr lang="en-US" dirty="0"/>
              <a:t>Sending instruction components to the processor.</a:t>
            </a:r>
          </a:p>
          <a:p>
            <a:pPr lvl="1"/>
            <a:r>
              <a:rPr lang="en-US" dirty="0"/>
              <a:t>The </a:t>
            </a:r>
            <a:r>
              <a:rPr lang="en-US" dirty="0">
                <a:solidFill>
                  <a:srgbClr val="FFFF00"/>
                </a:solidFill>
              </a:rPr>
              <a:t>control</a:t>
            </a:r>
            <a:r>
              <a:rPr lang="en-US" dirty="0"/>
              <a:t> </a:t>
            </a:r>
            <a:r>
              <a:rPr lang="en-US" dirty="0">
                <a:solidFill>
                  <a:srgbClr val="FFFF00"/>
                </a:solidFill>
              </a:rPr>
              <a:t>unit</a:t>
            </a:r>
            <a:r>
              <a:rPr lang="en-US" dirty="0"/>
              <a:t>: </a:t>
            </a:r>
          </a:p>
          <a:p>
            <a:pPr lvl="2"/>
            <a:r>
              <a:rPr lang="en-US" dirty="0"/>
              <a:t>Based on the </a:t>
            </a:r>
            <a:r>
              <a:rPr lang="en-US" dirty="0">
                <a:solidFill>
                  <a:srgbClr val="FFFF00"/>
                </a:solidFill>
              </a:rPr>
              <a:t>opcode</a:t>
            </a:r>
            <a:r>
              <a:rPr lang="en-US" dirty="0"/>
              <a:t> value (sent from the instruction register), sending a sequence of signals to the rest of the processor.</a:t>
            </a:r>
          </a:p>
          <a:p>
            <a:r>
              <a:rPr lang="en-US" dirty="0"/>
              <a:t>Only questions remaining:</a:t>
            </a:r>
          </a:p>
          <a:p>
            <a:pPr lvl="1"/>
            <a:r>
              <a:rPr lang="en-US" dirty="0">
                <a:solidFill>
                  <a:srgbClr val="FFFF00"/>
                </a:solidFill>
              </a:rPr>
              <a:t>Where</a:t>
            </a:r>
            <a:r>
              <a:rPr lang="en-US" dirty="0"/>
              <a:t> do these </a:t>
            </a:r>
            <a:r>
              <a:rPr lang="en-US" dirty="0">
                <a:solidFill>
                  <a:srgbClr val="FFFF00"/>
                </a:solidFill>
              </a:rPr>
              <a:t>instructions</a:t>
            </a:r>
            <a:r>
              <a:rPr lang="en-US" dirty="0"/>
              <a:t> </a:t>
            </a:r>
            <a:r>
              <a:rPr lang="en-US" dirty="0">
                <a:solidFill>
                  <a:srgbClr val="FFFF00"/>
                </a:solidFill>
              </a:rPr>
              <a:t>come</a:t>
            </a:r>
            <a:r>
              <a:rPr lang="en-US" dirty="0"/>
              <a:t> </a:t>
            </a:r>
            <a:r>
              <a:rPr lang="en-US" dirty="0">
                <a:solidFill>
                  <a:srgbClr val="FFFF00"/>
                </a:solidFill>
              </a:rPr>
              <a:t>from</a:t>
            </a:r>
            <a:r>
              <a:rPr lang="en-US" dirty="0"/>
              <a:t>?</a:t>
            </a:r>
          </a:p>
          <a:p>
            <a:pPr lvl="1"/>
            <a:r>
              <a:rPr lang="en-US" dirty="0"/>
              <a:t>How are they provided to the instruction memory?</a:t>
            </a:r>
            <a:endParaRPr lang="en-CA" dirty="0"/>
          </a:p>
        </p:txBody>
      </p:sp>
      <p:sp>
        <p:nvSpPr>
          <p:cNvPr id="4" name="Slide Number Placeholder 3"/>
          <p:cNvSpPr>
            <a:spLocks noGrp="1"/>
          </p:cNvSpPr>
          <p:nvPr>
            <p:ph type="sldNum" sz="quarter" idx="12"/>
          </p:nvPr>
        </p:nvSpPr>
        <p:spPr/>
        <p:txBody>
          <a:bodyPr/>
          <a:lstStyle/>
          <a:p>
            <a:fld id="{1552E37E-424F-4DCE-BB6E-731ABDD533B7}" type="slidenum">
              <a:rPr lang="en-CA" smtClean="0"/>
              <a:pPr/>
              <a:t>5</a:t>
            </a:fld>
            <a:endParaRPr lang="en-CA"/>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400"/>
    </mc:Choice>
    <mc:Fallback>
      <p:transition spd="slow" advTm="6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 language</a:t>
            </a:r>
            <a:endParaRPr lang="en-CA" dirty="0"/>
          </a:p>
        </p:txBody>
      </p:sp>
      <p:sp>
        <p:nvSpPr>
          <p:cNvPr id="3" name="Content Placeholder 2"/>
          <p:cNvSpPr>
            <a:spLocks noGrp="1"/>
          </p:cNvSpPr>
          <p:nvPr>
            <p:ph idx="1"/>
          </p:nvPr>
        </p:nvSpPr>
        <p:spPr>
          <a:xfrm>
            <a:off x="914400" y="1484784"/>
            <a:ext cx="7772400" cy="4726760"/>
          </a:xfrm>
        </p:spPr>
        <p:txBody>
          <a:bodyPr/>
          <a:lstStyle/>
          <a:p>
            <a:r>
              <a:rPr lang="en-US" dirty="0"/>
              <a:t>Each processor type has its own language for </a:t>
            </a:r>
            <a:r>
              <a:rPr lang="en-US" dirty="0" smtClean="0"/>
              <a:t>representing, say 32-bit, </a:t>
            </a:r>
            <a:r>
              <a:rPr lang="en-US" dirty="0"/>
              <a:t>instructions as user-level code words.</a:t>
            </a:r>
          </a:p>
          <a:p>
            <a:r>
              <a:rPr lang="en-US" u="sng" dirty="0"/>
              <a:t>Example</a:t>
            </a:r>
            <a:r>
              <a:rPr lang="en-US" dirty="0"/>
              <a:t>:</a:t>
            </a:r>
            <a:r>
              <a:rPr lang="en-US" dirty="0">
                <a:latin typeface="Courier New" pitchFamily="49" charset="0"/>
                <a:cs typeface="Courier New" pitchFamily="49" charset="0"/>
              </a:rPr>
              <a:t> C = A + B</a:t>
            </a:r>
          </a:p>
          <a:p>
            <a:pPr lvl="1"/>
            <a:r>
              <a:rPr lang="en-US" dirty="0"/>
              <a:t>Assume </a:t>
            </a:r>
            <a:r>
              <a:rPr lang="en-US" dirty="0">
                <a:latin typeface="Courier New" pitchFamily="49" charset="0"/>
                <a:cs typeface="Courier New" pitchFamily="49" charset="0"/>
              </a:rPr>
              <a:t>A</a:t>
            </a:r>
            <a:r>
              <a:rPr lang="en-US" dirty="0"/>
              <a:t> is stored in </a:t>
            </a:r>
            <a:r>
              <a:rPr lang="en-US" dirty="0">
                <a:latin typeface="Courier New" pitchFamily="49" charset="0"/>
                <a:cs typeface="Courier New" pitchFamily="49" charset="0"/>
              </a:rPr>
              <a:t>$t1</a:t>
            </a:r>
            <a:r>
              <a:rPr lang="en-US" dirty="0"/>
              <a:t>, </a:t>
            </a:r>
            <a:r>
              <a:rPr lang="en-US" dirty="0">
                <a:latin typeface="Courier New" pitchFamily="49" charset="0"/>
                <a:cs typeface="Courier New" pitchFamily="49" charset="0"/>
              </a:rPr>
              <a:t>B</a:t>
            </a:r>
            <a:r>
              <a:rPr lang="en-US" dirty="0"/>
              <a:t> in </a:t>
            </a:r>
            <a:r>
              <a:rPr lang="en-US" dirty="0">
                <a:latin typeface="Courier New" pitchFamily="49" charset="0"/>
                <a:cs typeface="Courier New" pitchFamily="49" charset="0"/>
              </a:rPr>
              <a:t>$t2</a:t>
            </a:r>
            <a:r>
              <a:rPr lang="en-US" dirty="0"/>
              <a:t>, </a:t>
            </a:r>
            <a:r>
              <a:rPr lang="en-US" dirty="0">
                <a:latin typeface="Courier New" pitchFamily="49" charset="0"/>
                <a:cs typeface="Courier New" pitchFamily="49" charset="0"/>
              </a:rPr>
              <a:t>C</a:t>
            </a:r>
            <a:r>
              <a:rPr lang="en-US" dirty="0"/>
              <a:t> in </a:t>
            </a:r>
            <a:r>
              <a:rPr lang="en-US" dirty="0">
                <a:latin typeface="Courier New" pitchFamily="49" charset="0"/>
                <a:cs typeface="Courier New" pitchFamily="49" charset="0"/>
              </a:rPr>
              <a:t>$t3</a:t>
            </a:r>
            <a:r>
              <a:rPr lang="en-US" dirty="0">
                <a:cs typeface="Courier New" pitchFamily="49" charset="0"/>
              </a:rPr>
              <a:t>.</a:t>
            </a:r>
          </a:p>
          <a:p>
            <a:pPr lvl="1"/>
            <a:r>
              <a:rPr lang="en-US" dirty="0">
                <a:solidFill>
                  <a:srgbClr val="FFFF00"/>
                </a:solidFill>
              </a:rPr>
              <a:t>Assembly language </a:t>
            </a:r>
            <a:r>
              <a:rPr lang="en-US" dirty="0"/>
              <a:t>instruction:</a:t>
            </a:r>
          </a:p>
          <a:p>
            <a:pPr lvl="4"/>
            <a:endParaRPr lang="en-US" dirty="0"/>
          </a:p>
          <a:p>
            <a:pPr lvl="4"/>
            <a:endParaRPr lang="en-US" dirty="0"/>
          </a:p>
          <a:p>
            <a:pPr lvl="1"/>
            <a:r>
              <a:rPr lang="en-US" dirty="0">
                <a:solidFill>
                  <a:srgbClr val="FFFF00"/>
                </a:solidFill>
              </a:rPr>
              <a:t>Machine code </a:t>
            </a:r>
            <a:r>
              <a:rPr lang="en-US" dirty="0"/>
              <a:t>instruction:</a:t>
            </a:r>
            <a:endParaRPr lang="en-CA" dirty="0"/>
          </a:p>
        </p:txBody>
      </p:sp>
      <p:sp>
        <p:nvSpPr>
          <p:cNvPr id="4" name="TextBox 3"/>
          <p:cNvSpPr txBox="1"/>
          <p:nvPr/>
        </p:nvSpPr>
        <p:spPr>
          <a:xfrm>
            <a:off x="3242751" y="4581128"/>
            <a:ext cx="298543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en-CA" sz="2000" dirty="0">
                <a:latin typeface="Courier New" pitchFamily="49" charset="0"/>
                <a:cs typeface="Courier New" pitchFamily="49" charset="0"/>
              </a:rPr>
              <a:t>add $t3, $t1, $t2</a:t>
            </a:r>
          </a:p>
        </p:txBody>
      </p:sp>
      <p:sp>
        <p:nvSpPr>
          <p:cNvPr id="5" name="TextBox 4"/>
          <p:cNvSpPr txBox="1"/>
          <p:nvPr/>
        </p:nvSpPr>
        <p:spPr>
          <a:xfrm>
            <a:off x="2051720" y="5744869"/>
            <a:ext cx="6063198"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000000 01001 01010 01011 XXXXX 100000</a:t>
            </a:r>
            <a:endParaRPr lang="en-CA" sz="2000" dirty="0">
              <a:latin typeface="Courier New" pitchFamily="49" charset="0"/>
              <a:cs typeface="Courier New" pitchFamily="49" charset="0"/>
            </a:endParaRPr>
          </a:p>
        </p:txBody>
      </p:sp>
      <p:grpSp>
        <p:nvGrpSpPr>
          <p:cNvPr id="12" name="Group 11"/>
          <p:cNvGrpSpPr/>
          <p:nvPr/>
        </p:nvGrpSpPr>
        <p:grpSpPr>
          <a:xfrm>
            <a:off x="6372200" y="3967896"/>
            <a:ext cx="2592288" cy="1693352"/>
            <a:chOff x="6372200" y="3967896"/>
            <a:chExt cx="2592288" cy="1693352"/>
          </a:xfrm>
        </p:grpSpPr>
        <p:cxnSp>
          <p:nvCxnSpPr>
            <p:cNvPr id="7" name="Elbow Connector 6"/>
            <p:cNvCxnSpPr/>
            <p:nvPr/>
          </p:nvCxnSpPr>
          <p:spPr>
            <a:xfrm rot="16200000" flipH="1">
              <a:off x="6228184" y="4941168"/>
              <a:ext cx="864096" cy="576064"/>
            </a:xfrm>
            <a:prstGeom prst="bentConnector3">
              <a:avLst>
                <a:gd name="adj1" fmla="val 296"/>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1247075">
              <a:off x="7043953" y="3967896"/>
              <a:ext cx="1920535" cy="1477328"/>
            </a:xfrm>
            <a:prstGeom prst="rect">
              <a:avLst/>
            </a:prstGeom>
            <a:noFill/>
          </p:spPr>
          <p:txBody>
            <a:bodyPr wrap="square" rtlCol="0">
              <a:spAutoFit/>
            </a:bodyPr>
            <a:lstStyle/>
            <a:p>
              <a:r>
                <a:rPr lang="en-US" u="sng" dirty="0"/>
                <a:t>Note:</a:t>
              </a:r>
              <a:r>
                <a:rPr lang="en-US" dirty="0"/>
                <a:t> There is a 1-to-1 mapping for all assembly code and machine code instructions!</a:t>
              </a:r>
              <a:endParaRPr lang="en-CA" dirty="0"/>
            </a:p>
          </p:txBody>
        </p:sp>
      </p:grpSp>
      <p:sp>
        <p:nvSpPr>
          <p:cNvPr id="6" name="Slide Number Placeholder 5"/>
          <p:cNvSpPr>
            <a:spLocks noGrp="1"/>
          </p:cNvSpPr>
          <p:nvPr>
            <p:ph type="sldNum" sz="quarter" idx="12"/>
          </p:nvPr>
        </p:nvSpPr>
        <p:spPr/>
        <p:txBody>
          <a:bodyPr/>
          <a:lstStyle/>
          <a:p>
            <a:fld id="{1552E37E-424F-4DCE-BB6E-731ABDD533B7}" type="slidenum">
              <a:rPr lang="en-CA" smtClean="0"/>
              <a:pPr/>
              <a:t>6</a:t>
            </a:fld>
            <a:endParaRPr lang="en-CA"/>
          </a:p>
        </p:txBody>
      </p:sp>
      <p:pic>
        <p:nvPicPr>
          <p:cNvPr id="15" name="Audio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101"/>
    </mc:Choice>
    <mc:Fallback>
      <p:transition spd="slow" advTm="107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5"/>
                </p:tgtEl>
              </p:cMediaNode>
            </p:audio>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the instruction</a:t>
            </a:r>
            <a:endParaRPr lang="en-CA" dirty="0"/>
          </a:p>
        </p:txBody>
      </p:sp>
      <p:sp>
        <p:nvSpPr>
          <p:cNvPr id="3" name="Content Placeholder 2"/>
          <p:cNvSpPr>
            <a:spLocks noGrp="1"/>
          </p:cNvSpPr>
          <p:nvPr>
            <p:ph idx="1"/>
          </p:nvPr>
        </p:nvSpPr>
        <p:spPr>
          <a:xfrm>
            <a:off x="914400" y="1424388"/>
            <a:ext cx="7834064" cy="4596899"/>
          </a:xfrm>
        </p:spPr>
        <p:txBody>
          <a:bodyPr>
            <a:normAutofit/>
          </a:bodyPr>
          <a:lstStyle/>
          <a:p>
            <a:r>
              <a:rPr lang="en-US" dirty="0"/>
              <a:t>Machine code instructions contain all the details about a processor operation, such as:</a:t>
            </a:r>
          </a:p>
          <a:p>
            <a:pPr lvl="1"/>
            <a:r>
              <a:rPr lang="en-US" dirty="0">
                <a:solidFill>
                  <a:srgbClr val="FFFF00"/>
                </a:solidFill>
              </a:rPr>
              <a:t>What operation </a:t>
            </a:r>
            <a:r>
              <a:rPr lang="en-US" dirty="0"/>
              <a:t>is being performed (</a:t>
            </a:r>
            <a:r>
              <a:rPr lang="en-US" dirty="0">
                <a:solidFill>
                  <a:srgbClr val="FFFF00"/>
                </a:solidFill>
              </a:rPr>
              <a:t>opcode</a:t>
            </a:r>
            <a:r>
              <a:rPr lang="en-US" dirty="0"/>
              <a:t>),</a:t>
            </a:r>
          </a:p>
          <a:p>
            <a:pPr lvl="1"/>
            <a:r>
              <a:rPr lang="en-US" dirty="0">
                <a:solidFill>
                  <a:srgbClr val="FFFF00"/>
                </a:solidFill>
              </a:rPr>
              <a:t>What registers </a:t>
            </a:r>
            <a:r>
              <a:rPr lang="en-US" dirty="0"/>
              <a:t>are being used in this operation,</a:t>
            </a:r>
          </a:p>
          <a:p>
            <a:pPr lvl="1"/>
            <a:r>
              <a:rPr lang="en-US" dirty="0">
                <a:solidFill>
                  <a:srgbClr val="FFFF00"/>
                </a:solidFill>
              </a:rPr>
              <a:t>What other information </a:t>
            </a:r>
            <a:r>
              <a:rPr lang="en-US" dirty="0"/>
              <a:t>might be needed to make this operation happen</a:t>
            </a:r>
            <a:r>
              <a:rPr lang="en-US" dirty="0">
                <a:solidFill>
                  <a:srgbClr val="FFFF00"/>
                </a:solidFill>
              </a:rPr>
              <a:t> </a:t>
            </a:r>
            <a:r>
              <a:rPr lang="en-US" dirty="0"/>
              <a:t>(</a:t>
            </a:r>
            <a:r>
              <a:rPr lang="en-US" dirty="0">
                <a:solidFill>
                  <a:srgbClr val="FFFF00"/>
                </a:solidFill>
              </a:rPr>
              <a:t>immediate or shift values</a:t>
            </a:r>
            <a:r>
              <a:rPr lang="en-US" dirty="0"/>
              <a:t>)</a:t>
            </a:r>
          </a:p>
          <a:p>
            <a:r>
              <a:rPr lang="en-US" dirty="0"/>
              <a:t>When we write (or interpret) a machine code instruction, we </a:t>
            </a:r>
            <a:r>
              <a:rPr lang="en-US" dirty="0">
                <a:solidFill>
                  <a:srgbClr val="FFFF00"/>
                </a:solidFill>
              </a:rPr>
              <a:t>need to know how to encode </a:t>
            </a:r>
            <a:r>
              <a:rPr lang="en-US" dirty="0"/>
              <a:t>(or decode) these details into these 32 bits.</a:t>
            </a:r>
          </a:p>
        </p:txBody>
      </p:sp>
      <p:sp>
        <p:nvSpPr>
          <p:cNvPr id="4" name="Slide Number Placeholder 3"/>
          <p:cNvSpPr>
            <a:spLocks noGrp="1"/>
          </p:cNvSpPr>
          <p:nvPr>
            <p:ph type="sldNum" sz="quarter" idx="12"/>
          </p:nvPr>
        </p:nvSpPr>
        <p:spPr/>
        <p:txBody>
          <a:bodyPr/>
          <a:lstStyle/>
          <a:p>
            <a:fld id="{1552E37E-424F-4DCE-BB6E-731ABDD533B7}" type="slidenum">
              <a:rPr lang="en-CA" smtClean="0"/>
              <a:pPr/>
              <a:t>7</a:t>
            </a:fld>
            <a:endParaRPr lang="en-CA"/>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46696059"/>
      </p:ext>
    </p:extLst>
  </p:cSld>
  <p:clrMapOvr>
    <a:masterClrMapping/>
  </p:clrMapOvr>
  <mc:AlternateContent xmlns:mc="http://schemas.openxmlformats.org/markup-compatibility/2006">
    <mc:Choice xmlns:p14="http://schemas.microsoft.com/office/powerpoint/2010/main" Requires="p14">
      <p:transition spd="slow" p14:dur="2000" advTm="115866"/>
    </mc:Choice>
    <mc:Fallback>
      <p:transition spd="slow" advTm="11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R-type instructions</a:t>
            </a:r>
            <a:endParaRPr lang="en-CA" dirty="0"/>
          </a:p>
        </p:txBody>
      </p:sp>
      <p:sp>
        <p:nvSpPr>
          <p:cNvPr id="3" name="Content Placeholder 2"/>
          <p:cNvSpPr>
            <a:spLocks noGrp="1"/>
          </p:cNvSpPr>
          <p:nvPr>
            <p:ph idx="1"/>
          </p:nvPr>
        </p:nvSpPr>
        <p:spPr>
          <a:xfrm>
            <a:off x="914400" y="1424389"/>
            <a:ext cx="7834064" cy="2359000"/>
          </a:xfrm>
        </p:spPr>
        <p:txBody>
          <a:bodyPr>
            <a:normAutofit/>
          </a:bodyPr>
          <a:lstStyle/>
          <a:p>
            <a:r>
              <a:rPr lang="en-US" dirty="0"/>
              <a:t>For instance, how do we encode the earlier instruction that adds registers </a:t>
            </a:r>
            <a:r>
              <a:rPr lang="en-US" dirty="0">
                <a:latin typeface="Courier New" panose="02070309020205020404" pitchFamily="49" charset="0"/>
                <a:cs typeface="Courier New" panose="02070309020205020404" pitchFamily="49" charset="0"/>
              </a:rPr>
              <a:t>$t1</a:t>
            </a:r>
            <a:r>
              <a:rPr lang="en-US" dirty="0"/>
              <a:t> and </a:t>
            </a:r>
            <a:r>
              <a:rPr lang="en-US" dirty="0">
                <a:latin typeface="Courier New" panose="02070309020205020404" pitchFamily="49" charset="0"/>
                <a:cs typeface="Courier New" panose="02070309020205020404" pitchFamily="49" charset="0"/>
              </a:rPr>
              <a:t>$t2</a:t>
            </a:r>
            <a:r>
              <a:rPr lang="en-US" dirty="0"/>
              <a:t> and stores the result into register </a:t>
            </a:r>
            <a:r>
              <a:rPr lang="en-US" dirty="0">
                <a:latin typeface="Courier New" panose="02070309020205020404" pitchFamily="49" charset="0"/>
                <a:cs typeface="Courier New" panose="02070309020205020404" pitchFamily="49" charset="0"/>
              </a:rPr>
              <a:t>$t3</a:t>
            </a:r>
            <a:r>
              <a:rPr lang="en-US" dirty="0"/>
              <a:t>?.</a:t>
            </a:r>
          </a:p>
          <a:p>
            <a:r>
              <a:rPr lang="en-US" dirty="0"/>
              <a:t>e.g.</a:t>
            </a:r>
            <a:endParaRPr lang="en-CA" dirty="0"/>
          </a:p>
        </p:txBody>
      </p:sp>
      <p:sp>
        <p:nvSpPr>
          <p:cNvPr id="4" name="TextBox 3"/>
          <p:cNvSpPr txBox="1"/>
          <p:nvPr/>
        </p:nvSpPr>
        <p:spPr>
          <a:xfrm>
            <a:off x="2738695" y="3356992"/>
            <a:ext cx="298543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en-CA" sz="2000" dirty="0">
                <a:latin typeface="Courier New" pitchFamily="49" charset="0"/>
                <a:cs typeface="Courier New" pitchFamily="49" charset="0"/>
              </a:rPr>
              <a:t>add $t3, $t1, $t2</a:t>
            </a:r>
          </a:p>
        </p:txBody>
      </p:sp>
      <p:sp>
        <p:nvSpPr>
          <p:cNvPr id="5" name="TextBox 4"/>
          <p:cNvSpPr txBox="1"/>
          <p:nvPr/>
        </p:nvSpPr>
        <p:spPr>
          <a:xfrm>
            <a:off x="1475656" y="4221088"/>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000000</a:t>
            </a:r>
            <a:endParaRPr lang="en-CA" sz="2000" dirty="0">
              <a:latin typeface="Courier New" pitchFamily="49" charset="0"/>
              <a:cs typeface="Courier New" pitchFamily="49" charset="0"/>
            </a:endParaRPr>
          </a:p>
        </p:txBody>
      </p:sp>
      <p:sp>
        <p:nvSpPr>
          <p:cNvPr id="7" name="TextBox 6"/>
          <p:cNvSpPr txBox="1"/>
          <p:nvPr/>
        </p:nvSpPr>
        <p:spPr>
          <a:xfrm>
            <a:off x="1475656" y="5661248"/>
            <a:ext cx="6063198" cy="492443"/>
          </a:xfrm>
          <a:prstGeom prst="rect">
            <a:avLst/>
          </a:prstGeom>
          <a:solidFill>
            <a:srgbClr val="002060"/>
          </a:solidFill>
          <a:ln w="38100">
            <a:solidFill>
              <a:srgbClr val="FFFF00"/>
            </a:solidFill>
          </a:ln>
        </p:spPr>
        <p:txBody>
          <a:bodyPr wrap="none" lIns="182880" tIns="91440" rIns="182880" bIns="91440" rtlCol="0">
            <a:spAutoFit/>
          </a:bodyPr>
          <a:lstStyle/>
          <a:p>
            <a:r>
              <a:rPr lang="fr-FR" sz="2000" dirty="0">
                <a:latin typeface="Courier New" pitchFamily="49" charset="0"/>
                <a:cs typeface="Courier New" pitchFamily="49" charset="0"/>
              </a:rPr>
              <a:t>000000 01001 01010 01011 XXXXX 100000</a:t>
            </a:r>
            <a:endParaRPr lang="en-CA" sz="2000" dirty="0">
              <a:latin typeface="Courier New" pitchFamily="49" charset="0"/>
              <a:cs typeface="Courier New" pitchFamily="49" charset="0"/>
            </a:endParaRPr>
          </a:p>
        </p:txBody>
      </p:sp>
      <p:sp>
        <p:nvSpPr>
          <p:cNvPr id="8" name="TextBox 7"/>
          <p:cNvSpPr txBox="1"/>
          <p:nvPr/>
        </p:nvSpPr>
        <p:spPr>
          <a:xfrm>
            <a:off x="6228184" y="4221088"/>
            <a:ext cx="1292662"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100000</a:t>
            </a:r>
            <a:endParaRPr lang="en-CA" sz="2000" dirty="0">
              <a:latin typeface="Courier New" pitchFamily="49" charset="0"/>
              <a:cs typeface="Courier New" pitchFamily="49" charset="0"/>
            </a:endParaRPr>
          </a:p>
        </p:txBody>
      </p:sp>
      <p:cxnSp>
        <p:nvCxnSpPr>
          <p:cNvPr id="12" name="Elbow Connector 11"/>
          <p:cNvCxnSpPr/>
          <p:nvPr/>
        </p:nvCxnSpPr>
        <p:spPr>
          <a:xfrm rot="5400000">
            <a:off x="2446040" y="3541009"/>
            <a:ext cx="365760" cy="100584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4849769" y="2215128"/>
            <a:ext cx="365760" cy="36576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555776" y="3861049"/>
            <a:ext cx="2013952" cy="1572562"/>
            <a:chOff x="2555776" y="3861049"/>
            <a:chExt cx="2013952" cy="1572562"/>
          </a:xfrm>
        </p:grpSpPr>
        <p:sp>
          <p:nvSpPr>
            <p:cNvPr id="6" name="TextBox 5"/>
            <p:cNvSpPr txBox="1"/>
            <p:nvPr/>
          </p:nvSpPr>
          <p:spPr>
            <a:xfrm>
              <a:off x="2555776"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01001</a:t>
              </a:r>
              <a:endParaRPr lang="en-CA" sz="2000" dirty="0">
                <a:latin typeface="Courier New" pitchFamily="49" charset="0"/>
                <a:cs typeface="Courier New" pitchFamily="49" charset="0"/>
              </a:endParaRPr>
            </a:p>
          </p:txBody>
        </p:sp>
        <p:cxnSp>
          <p:nvCxnSpPr>
            <p:cNvPr id="16" name="Elbow Connector 15"/>
            <p:cNvCxnSpPr/>
            <p:nvPr/>
          </p:nvCxnSpPr>
          <p:spPr>
            <a:xfrm rot="5400000">
              <a:off x="3335288" y="3723889"/>
              <a:ext cx="1097280" cy="1371600"/>
            </a:xfrm>
            <a:prstGeom prst="bent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865632" y="3843888"/>
            <a:ext cx="2290544" cy="1589723"/>
            <a:chOff x="3865632" y="3843888"/>
            <a:chExt cx="2290544" cy="1589723"/>
          </a:xfrm>
        </p:grpSpPr>
        <p:sp>
          <p:nvSpPr>
            <p:cNvPr id="15" name="TextBox 14"/>
            <p:cNvSpPr txBox="1"/>
            <p:nvPr/>
          </p:nvSpPr>
          <p:spPr>
            <a:xfrm>
              <a:off x="5017403"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01011</a:t>
              </a:r>
              <a:endParaRPr lang="en-CA" sz="2000" dirty="0">
                <a:latin typeface="Courier New" pitchFamily="49" charset="0"/>
                <a:cs typeface="Courier New" pitchFamily="49" charset="0"/>
              </a:endParaRPr>
            </a:p>
          </p:txBody>
        </p:sp>
        <p:cxnSp>
          <p:nvCxnSpPr>
            <p:cNvPr id="17" name="Elbow Connector 16"/>
            <p:cNvCxnSpPr/>
            <p:nvPr/>
          </p:nvCxnSpPr>
          <p:spPr>
            <a:xfrm rot="16200000" flipH="1">
              <a:off x="4185672" y="3523848"/>
              <a:ext cx="1097280" cy="1737360"/>
            </a:xfrm>
            <a:prstGeom prst="bentConnector3">
              <a:avLst>
                <a:gd name="adj1" fmla="val 41162"/>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779912" y="3861048"/>
            <a:ext cx="1512168" cy="1572563"/>
            <a:chOff x="3779912" y="3861048"/>
            <a:chExt cx="1512168" cy="1572563"/>
          </a:xfrm>
        </p:grpSpPr>
        <p:sp>
          <p:nvSpPr>
            <p:cNvPr id="14" name="TextBox 13"/>
            <p:cNvSpPr txBox="1"/>
            <p:nvPr/>
          </p:nvSpPr>
          <p:spPr>
            <a:xfrm>
              <a:off x="3779912" y="4941168"/>
              <a:ext cx="1138773" cy="492443"/>
            </a:xfrm>
            <a:prstGeom prst="rect">
              <a:avLst/>
            </a:prstGeom>
            <a:solidFill>
              <a:srgbClr val="002060"/>
            </a:solidFill>
            <a:ln w="38100">
              <a:solidFill>
                <a:schemeClr val="accent4">
                  <a:lumMod val="20000"/>
                  <a:lumOff val="80000"/>
                </a:schemeClr>
              </a:solidFill>
            </a:ln>
          </p:spPr>
          <p:txBody>
            <a:bodyPr wrap="none" lIns="182880" tIns="91440" rIns="182880" bIns="91440" rtlCol="0">
              <a:spAutoFit/>
            </a:bodyPr>
            <a:lstStyle/>
            <a:p>
              <a:r>
                <a:rPr lang="fr-FR" sz="2000" dirty="0">
                  <a:latin typeface="Courier New" pitchFamily="49" charset="0"/>
                  <a:cs typeface="Courier New" pitchFamily="49" charset="0"/>
                </a:rPr>
                <a:t>01010</a:t>
              </a:r>
              <a:endParaRPr lang="en-CA" sz="2000" dirty="0">
                <a:latin typeface="Courier New" pitchFamily="49" charset="0"/>
                <a:cs typeface="Courier New" pitchFamily="49" charset="0"/>
              </a:endParaRPr>
            </a:p>
          </p:txBody>
        </p:sp>
        <p:cxnSp>
          <p:nvCxnSpPr>
            <p:cNvPr id="18" name="Elbow Connector 17"/>
            <p:cNvCxnSpPr/>
            <p:nvPr/>
          </p:nvCxnSpPr>
          <p:spPr>
            <a:xfrm rot="5400000">
              <a:off x="4286240" y="3952488"/>
              <a:ext cx="1097280" cy="914400"/>
            </a:xfrm>
            <a:prstGeom prst="bentConnector3">
              <a:avLst>
                <a:gd name="adj1" fmla="val 58838"/>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552E37E-424F-4DCE-BB6E-731ABDD533B7}" type="slidenum">
              <a:rPr lang="en-CA" smtClean="0"/>
              <a:pPr/>
              <a:t>8</a:t>
            </a:fld>
            <a:endParaRPr lang="en-CA"/>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494"/>
    </mc:Choice>
    <mc:Fallback>
      <p:transition spd="slow" advTm="113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1"/>
                </p:tgtEl>
              </p:cMediaNode>
            </p:audio>
          </p:childTnLst>
        </p:cTn>
      </p:par>
    </p:tnLst>
    <p:bldLst>
      <p:bldP spid="5"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E4A9-9391-4B97-8A14-0B43175259F3}"/>
              </a:ext>
            </a:extLst>
          </p:cNvPr>
          <p:cNvSpPr>
            <a:spLocks noGrp="1"/>
          </p:cNvSpPr>
          <p:nvPr>
            <p:ph type="title"/>
          </p:nvPr>
        </p:nvSpPr>
        <p:spPr/>
        <p:txBody>
          <a:bodyPr/>
          <a:lstStyle/>
          <a:p>
            <a:r>
              <a:rPr lang="en-CA" dirty="0"/>
              <a:t>Operating on Registers</a:t>
            </a:r>
          </a:p>
        </p:txBody>
      </p:sp>
      <p:sp>
        <p:nvSpPr>
          <p:cNvPr id="3" name="Content Placeholder 2">
            <a:extLst>
              <a:ext uri="{FF2B5EF4-FFF2-40B4-BE49-F238E27FC236}">
                <a16:creationId xmlns:a16="http://schemas.microsoft.com/office/drawing/2014/main" id="{75A9806E-5CC0-44E9-B7B9-D30C613C6B55}"/>
              </a:ext>
            </a:extLst>
          </p:cNvPr>
          <p:cNvSpPr>
            <a:spLocks noGrp="1"/>
          </p:cNvSpPr>
          <p:nvPr>
            <p:ph idx="1"/>
          </p:nvPr>
        </p:nvSpPr>
        <p:spPr/>
        <p:txBody>
          <a:bodyPr>
            <a:normAutofit lnSpcReduction="10000"/>
          </a:bodyPr>
          <a:lstStyle/>
          <a:p>
            <a:r>
              <a:rPr lang="en-CA" dirty="0"/>
              <a:t>The </a:t>
            </a:r>
            <a:r>
              <a:rPr lang="en-CA" dirty="0">
                <a:solidFill>
                  <a:srgbClr val="FFFF00"/>
                </a:solidFill>
                <a:latin typeface="Courier New" panose="02070309020205020404" pitchFamily="49" charset="0"/>
                <a:cs typeface="Courier New" panose="02070309020205020404" pitchFamily="49" charset="0"/>
              </a:rPr>
              <a:t>add</a:t>
            </a:r>
            <a:r>
              <a:rPr lang="en-CA" dirty="0"/>
              <a:t> instruction is one of many operations that processes two register values and stores the result in a third.</a:t>
            </a:r>
          </a:p>
          <a:p>
            <a:pPr lvl="1"/>
            <a:r>
              <a:rPr lang="en-CA" dirty="0"/>
              <a:t>This is called an </a:t>
            </a:r>
            <a:r>
              <a:rPr lang="en-CA" dirty="0">
                <a:solidFill>
                  <a:srgbClr val="FFFF00"/>
                </a:solidFill>
              </a:rPr>
              <a:t>R-type</a:t>
            </a:r>
            <a:r>
              <a:rPr lang="en-CA" dirty="0"/>
              <a:t> instruction.</a:t>
            </a:r>
          </a:p>
          <a:p>
            <a:pPr lvl="2"/>
            <a:r>
              <a:rPr lang="en-CA" dirty="0"/>
              <a:t>Any operations whose</a:t>
            </a:r>
            <a:r>
              <a:rPr lang="en-CA" dirty="0">
                <a:solidFill>
                  <a:srgbClr val="FFFF00"/>
                </a:solidFill>
              </a:rPr>
              <a:t> inputs and outputs are all registers</a:t>
            </a:r>
            <a:r>
              <a:rPr lang="en-CA" dirty="0"/>
              <a:t> are called R-type, even if they involve less than three registers.</a:t>
            </a:r>
          </a:p>
          <a:p>
            <a:pPr lvl="2"/>
            <a:r>
              <a:rPr lang="en-CA" dirty="0"/>
              <a:t>e.g. the </a:t>
            </a:r>
            <a:r>
              <a:rPr lang="en-CA" dirty="0" err="1">
                <a:latin typeface="Courier New" panose="02070309020205020404" pitchFamily="49" charset="0"/>
                <a:cs typeface="Courier New" panose="02070309020205020404" pitchFamily="49" charset="0"/>
              </a:rPr>
              <a:t>jr</a:t>
            </a:r>
            <a:r>
              <a:rPr lang="en-CA" dirty="0"/>
              <a:t> instruction, which we get to later.</a:t>
            </a:r>
          </a:p>
          <a:p>
            <a:r>
              <a:rPr lang="en-CA" dirty="0"/>
              <a:t>In order to encode R-type instructions, we </a:t>
            </a:r>
            <a:r>
              <a:rPr lang="en-CA" dirty="0">
                <a:solidFill>
                  <a:srgbClr val="FFFF00"/>
                </a:solidFill>
              </a:rPr>
              <a:t>need to know</a:t>
            </a:r>
            <a:r>
              <a:rPr lang="en-CA" dirty="0"/>
              <a:t> the </a:t>
            </a:r>
            <a:r>
              <a:rPr lang="en-CA" dirty="0">
                <a:solidFill>
                  <a:srgbClr val="FFFF00"/>
                </a:solidFill>
              </a:rPr>
              <a:t>5-bit codes </a:t>
            </a:r>
            <a:r>
              <a:rPr lang="en-CA" dirty="0"/>
              <a:t>used to refer to our input and output </a:t>
            </a:r>
            <a:r>
              <a:rPr lang="en-CA" dirty="0">
                <a:solidFill>
                  <a:srgbClr val="FFFF00"/>
                </a:solidFill>
              </a:rPr>
              <a:t>registers</a:t>
            </a:r>
            <a:r>
              <a:rPr lang="en-CA" dirty="0"/>
              <a:t>.</a:t>
            </a:r>
          </a:p>
        </p:txBody>
      </p:sp>
      <p:sp>
        <p:nvSpPr>
          <p:cNvPr id="4" name="Slide Number Placeholder 3"/>
          <p:cNvSpPr>
            <a:spLocks noGrp="1"/>
          </p:cNvSpPr>
          <p:nvPr>
            <p:ph type="sldNum" sz="quarter" idx="12"/>
          </p:nvPr>
        </p:nvSpPr>
        <p:spPr/>
        <p:txBody>
          <a:bodyPr/>
          <a:lstStyle/>
          <a:p>
            <a:fld id="{1552E37E-424F-4DCE-BB6E-731ABDD533B7}" type="slidenum">
              <a:rPr lang="en-CA" smtClean="0"/>
              <a:pPr/>
              <a:t>9</a:t>
            </a:fld>
            <a:endParaRPr lang="en-CA"/>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29059178"/>
      </p:ext>
    </p:extLst>
  </p:cSld>
  <p:clrMapOvr>
    <a:masterClrMapping/>
  </p:clrMapOvr>
  <mc:AlternateContent xmlns:mc="http://schemas.openxmlformats.org/markup-compatibility/2006">
    <mc:Choice xmlns:p14="http://schemas.microsoft.com/office/powerpoint/2010/main" Requires="p14">
      <p:transition spd="slow" p14:dur="2000" advTm="90487"/>
    </mc:Choice>
    <mc:Fallback>
      <p:transition spd="slow" advTm="90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9.7|7.1|7.6"/>
</p:tagLst>
</file>

<file path=ppt/tags/tag2.xml><?xml version="1.0" encoding="utf-8"?>
<p:tagLst xmlns:a="http://schemas.openxmlformats.org/drawingml/2006/main" xmlns:r="http://schemas.openxmlformats.org/officeDocument/2006/relationships" xmlns:p="http://schemas.openxmlformats.org/presentationml/2006/main">
  <p:tag name="TIMING" val="|50.7|1.7|27.1|2.2|16.3"/>
</p:tagLst>
</file>

<file path=ppt/tags/tag3.xml><?xml version="1.0" encoding="utf-8"?>
<p:tagLst xmlns:a="http://schemas.openxmlformats.org/drawingml/2006/main" xmlns:r="http://schemas.openxmlformats.org/officeDocument/2006/relationships" xmlns:p="http://schemas.openxmlformats.org/presentationml/2006/main">
  <p:tag name="TIMING" val="|39.1|23.4|12.3|9.3|9.4"/>
</p:tagLst>
</file>

<file path=ppt/tags/tag4.xml><?xml version="1.0" encoding="utf-8"?>
<p:tagLst xmlns:a="http://schemas.openxmlformats.org/drawingml/2006/main" xmlns:r="http://schemas.openxmlformats.org/officeDocument/2006/relationships" xmlns:p="http://schemas.openxmlformats.org/presentationml/2006/main">
  <p:tag name="TIMING" val="|33.6|7.4|10.2|11.8|24.9"/>
</p:tagLst>
</file>

<file path=ppt/tags/tag5.xml><?xml version="1.0" encoding="utf-8"?>
<p:tagLst xmlns:a="http://schemas.openxmlformats.org/drawingml/2006/main" xmlns:r="http://schemas.openxmlformats.org/officeDocument/2006/relationships" xmlns:p="http://schemas.openxmlformats.org/presentationml/2006/main">
  <p:tag name="TIMING" val="|27.6|11.5|9.3|21.3"/>
</p:tagLst>
</file>

<file path=ppt/tags/tag6.xml><?xml version="1.0" encoding="utf-8"?>
<p:tagLst xmlns:a="http://schemas.openxmlformats.org/drawingml/2006/main" xmlns:r="http://schemas.openxmlformats.org/officeDocument/2006/relationships" xmlns:p="http://schemas.openxmlformats.org/presentationml/2006/main">
  <p:tag name="TIMING" val="|43.3|18.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332346</TotalTime>
  <Words>1220</Words>
  <Application>Microsoft Office PowerPoint</Application>
  <PresentationFormat>On-screen Show (4:3)</PresentationFormat>
  <Paragraphs>169</Paragraphs>
  <Slides>16</Slides>
  <Notes>5</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Consolas</vt:lpstr>
      <vt:lpstr>Corbel</vt:lpstr>
      <vt:lpstr>Courier New</vt:lpstr>
      <vt:lpstr>Wingdings</vt:lpstr>
      <vt:lpstr>Wingdings 2</vt:lpstr>
      <vt:lpstr>Wingdings 3</vt:lpstr>
      <vt:lpstr>Metro</vt:lpstr>
      <vt:lpstr>Assembly Language</vt:lpstr>
      <vt:lpstr>Programming the processor</vt:lpstr>
      <vt:lpstr>How things fit together</vt:lpstr>
      <vt:lpstr>Machine Code Instructions</vt:lpstr>
      <vt:lpstr>Intro to Machine Code</vt:lpstr>
      <vt:lpstr>Assembly language</vt:lpstr>
      <vt:lpstr>Encoding the instruction</vt:lpstr>
      <vt:lpstr>R-type instructions</vt:lpstr>
      <vt:lpstr>Operating on Registers</vt:lpstr>
      <vt:lpstr>Machine code + registers</vt:lpstr>
      <vt:lpstr>Filling in the blanks</vt:lpstr>
      <vt:lpstr>I-type instructions</vt:lpstr>
      <vt:lpstr>J-type instructions</vt:lpstr>
      <vt:lpstr>Review: MIPS instruction types</vt:lpstr>
      <vt:lpstr>Machine code details</vt:lpstr>
      <vt:lpstr>Assembly Language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dc:title>
  <dc:creator>Steve Engels</dc:creator>
  <cp:lastModifiedBy>M. Goudarzi</cp:lastModifiedBy>
  <cp:revision>601</cp:revision>
  <cp:lastPrinted>2019-03-27T16:55:57Z</cp:lastPrinted>
  <dcterms:created xsi:type="dcterms:W3CDTF">2010-11-10T13:23:56Z</dcterms:created>
  <dcterms:modified xsi:type="dcterms:W3CDTF">2020-03-16T15:35:51Z</dcterms:modified>
</cp:coreProperties>
</file>